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387" r:id="rId2"/>
    <p:sldId id="297" r:id="rId3"/>
    <p:sldId id="298" r:id="rId4"/>
    <p:sldId id="299" r:id="rId5"/>
    <p:sldId id="300" r:id="rId6"/>
    <p:sldId id="390" r:id="rId7"/>
    <p:sldId id="301" r:id="rId8"/>
    <p:sldId id="391" r:id="rId9"/>
    <p:sldId id="332" r:id="rId10"/>
    <p:sldId id="294" r:id="rId11"/>
    <p:sldId id="335" r:id="rId12"/>
    <p:sldId id="329" r:id="rId13"/>
    <p:sldId id="405" r:id="rId14"/>
    <p:sldId id="331" r:id="rId15"/>
    <p:sldId id="296" r:id="rId16"/>
    <p:sldId id="303" r:id="rId17"/>
    <p:sldId id="342" r:id="rId18"/>
    <p:sldId id="341" r:id="rId19"/>
    <p:sldId id="305" r:id="rId20"/>
    <p:sldId id="306" r:id="rId21"/>
    <p:sldId id="307" r:id="rId22"/>
    <p:sldId id="308" r:id="rId23"/>
    <p:sldId id="343" r:id="rId24"/>
    <p:sldId id="393" r:id="rId25"/>
    <p:sldId id="394" r:id="rId26"/>
    <p:sldId id="311" r:id="rId27"/>
    <p:sldId id="404" r:id="rId28"/>
    <p:sldId id="313" r:id="rId29"/>
    <p:sldId id="340" r:id="rId30"/>
    <p:sldId id="338" r:id="rId31"/>
    <p:sldId id="339" r:id="rId32"/>
    <p:sldId id="314" r:id="rId33"/>
    <p:sldId id="398" r:id="rId34"/>
    <p:sldId id="399" r:id="rId35"/>
    <p:sldId id="400" r:id="rId36"/>
    <p:sldId id="401" r:id="rId37"/>
    <p:sldId id="320" r:id="rId38"/>
    <p:sldId id="409" r:id="rId39"/>
    <p:sldId id="321" r:id="rId40"/>
    <p:sldId id="346" r:id="rId41"/>
    <p:sldId id="347" r:id="rId42"/>
    <p:sldId id="348" r:id="rId43"/>
    <p:sldId id="349" r:id="rId44"/>
    <p:sldId id="350" r:id="rId45"/>
    <p:sldId id="322" r:id="rId46"/>
    <p:sldId id="326" r:id="rId47"/>
    <p:sldId id="357" r:id="rId48"/>
    <p:sldId id="352" r:id="rId49"/>
    <p:sldId id="358" r:id="rId50"/>
    <p:sldId id="355" r:id="rId51"/>
    <p:sldId id="324" r:id="rId52"/>
    <p:sldId id="353" r:id="rId53"/>
    <p:sldId id="354" r:id="rId54"/>
    <p:sldId id="359" r:id="rId55"/>
    <p:sldId id="376" r:id="rId56"/>
    <p:sldId id="377" r:id="rId57"/>
    <p:sldId id="325" r:id="rId58"/>
    <p:sldId id="375" r:id="rId59"/>
    <p:sldId id="379" r:id="rId60"/>
    <p:sldId id="373" r:id="rId61"/>
    <p:sldId id="374" r:id="rId62"/>
    <p:sldId id="380" r:id="rId63"/>
    <p:sldId id="411" r:id="rId64"/>
    <p:sldId id="414" r:id="rId65"/>
    <p:sldId id="412" r:id="rId66"/>
    <p:sldId id="413" r:id="rId67"/>
    <p:sldId id="410" r:id="rId68"/>
    <p:sldId id="381" r:id="rId69"/>
    <p:sldId id="382" r:id="rId70"/>
    <p:sldId id="383" r:id="rId71"/>
    <p:sldId id="384" r:id="rId72"/>
    <p:sldId id="327" r:id="rId73"/>
    <p:sldId id="408" r:id="rId74"/>
    <p:sldId id="402" r:id="rId75"/>
    <p:sldId id="385" r:id="rId76"/>
    <p:sldId id="403" r:id="rId77"/>
    <p:sldId id="386" r:id="rId7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2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E6E4D8D-D61D-5E4D-8EFE-4E2A3C990BC8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BA222BD-59B2-2E40-BB99-C72F4A401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772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The Regenstrief Institute, a pioneer in physician order entry and clinical decision support systems, is currently in the midst of deploying a new platform built on open-source technologies. The centerpiece of this effort is G3, a CPOE designed to support advanced research in clinical decision support, usability, physician workflow, and patient safety. We will be demonstrating this new system, with a focus on its interface design, CDS architecture, natural language processing capabilities, and provider communications. We will also be discussing our user-centered design process, opportunities for collaboration, and future development plans. </a:t>
            </a: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91971E1-6441-BF4B-A2CB-07F945624127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102C516-B58A-7041-B25C-6129A2546748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? Leave this out?</a:t>
            </a: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8DF2B83-5F8C-9F41-99C4-758F008CC3C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? Leave this out?</a:t>
            </a: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7B09B38-95BD-CB42-9EA6-9D595A1326C1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? Leave this out?</a:t>
            </a: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BF767E1-74A8-304F-A28A-56DA7EF153B9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Demo Server: </a:t>
            </a:r>
            <a:r>
              <a:rPr lang="ro-RO">
                <a:latin typeface="Calibri" charset="0"/>
              </a:rPr>
              <a:t>https://172.30.204.24/CareWebDemo/careWeb.zul</a:t>
            </a:r>
          </a:p>
          <a:p>
            <a:r>
              <a:rPr lang="ro-RO">
                <a:latin typeface="Calibri" charset="0"/>
              </a:rPr>
              <a:t>App Dev:  </a:t>
            </a:r>
            <a:r>
              <a:rPr lang="en-US">
                <a:latin typeface="Calibri" charset="0"/>
              </a:rPr>
              <a:t>https://app-devel.regenstrief.org/CareWebWishard/zkau/web/org/regenstrief/framework/ui/security/impl/loginWindow.zul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DC556-0DCC-B94F-876F-4D0E54AE2981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Switch to demo – show plugins, help content, about box, design mode.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C2A3AF7-5116-A349-8D58-4A18FAFCC73D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Is there a current visual map of all the plugins and functionalities of G3?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D0AA047-CF4E-E04B-A742-28E4EA66DDA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Is there a current visual map of all the plugins and functionalities of G3?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09A37B5-FF80-EB42-A3AF-35485C3DC94C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2EFC61-AB16-5B4D-9418-4C1B954F49A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0086BB7-5364-FA4C-A302-DA1EBB9E4CC2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F729A28-3380-D64B-92B6-38851A873F04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Should we put in dismiss all?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0E4A677-3CE7-444B-B060-CEC2805694F0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C8028D1-96D0-F84D-BD12-7803561990AD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DA4E8-5F53-5445-99B4-22F36168BAED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AC2DD-429F-C74E-83C0-DF9EE2BAE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7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4EE715-0846-0B48-A2FE-CBDFE07A7B02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06AAB-FF5E-F344-95AD-C0BAA35C05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16055-9BF5-C344-B8B1-95AD376FF17C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F949C7-A43A-9C4F-A6F5-B0076FAC2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3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4962D-63D1-8E4E-98ED-98AE7A47C9C4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2B87B-E393-4642-B33E-49CC2F195E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2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E397F-260B-8D41-BD45-64CF6988A450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2206D-4D43-4041-ABD0-7614687FA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5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C3526-F901-9947-981F-B3A4A9694F80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58266-E994-2643-A48C-44F9AFF48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016D9-889A-174D-BBE4-519E61698E34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05C06-8C52-1E48-BC48-07B8167D71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6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0008B-153E-8F47-AFDD-5B5AF231A5E2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A9A98-05FE-9F44-98A7-FC39BBD4F2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23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50ED16-CC04-6B42-9EA2-C21B420E6B47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7E752-4DEA-3345-9559-577A109D2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3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BC869-4B90-814F-9F4B-B328BB7643B2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CD5D6-AB58-CD41-B779-BEE7FD4783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32874-68B8-F34B-ACDA-7DFA9B67D97E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65252-479C-E74B-B821-6A388ECAB8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5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861A958-053B-EA45-B3B7-362ECA6A9BB6}" type="datetimeFigureOut">
              <a:rPr lang="en-US"/>
              <a:pPr>
                <a:defRPr/>
              </a:pPr>
              <a:t>11/4/14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E5FA889-5757-754A-B19E-3E8ABB4C1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172.30.204.24/CareWebDemo/careWeb.zul" TargetMode="External"/><Relationship Id="rId4" Type="http://schemas.openxmlformats.org/officeDocument/2006/relationships/hyperlink" Target="https://app-devel.regenstrief.org/CareWebWishard/zkau/web/org/regenstrief/framework/ui/security/impl/loginWindow.zu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 descr="TitlePage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685800" y="1831975"/>
            <a:ext cx="7772400" cy="14700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chemeClr val="bg1"/>
                </a:solidFill>
                <a:latin typeface="Calibri" charset="0"/>
              </a:rPr>
              <a:t>Regenstrief Institute’s </a:t>
            </a:r>
            <a:br>
              <a:rPr lang="en-US" b="1">
                <a:solidFill>
                  <a:schemeClr val="bg1"/>
                </a:solidFill>
                <a:latin typeface="Calibri" charset="0"/>
              </a:rPr>
            </a:br>
            <a:r>
              <a:rPr lang="en-US" b="1">
                <a:solidFill>
                  <a:schemeClr val="bg1"/>
                </a:solidFill>
                <a:latin typeface="Calibri" charset="0"/>
              </a:rPr>
              <a:t>Next-Generation Clinical Decision Support System</a:t>
            </a: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1066800" y="3549650"/>
            <a:ext cx="7391400" cy="1219200"/>
          </a:xfrm>
        </p:spPr>
        <p:txBody>
          <a:bodyPr/>
          <a:lstStyle/>
          <a:p>
            <a:pPr eaLnBrk="1" hangingPunct="1">
              <a:spcBef>
                <a:spcPts val="200"/>
              </a:spcBef>
            </a:pPr>
            <a:r>
              <a:rPr lang="en-US">
                <a:solidFill>
                  <a:srgbClr val="FFFFFF"/>
                </a:solidFill>
                <a:latin typeface="Calibri" charset="0"/>
              </a:rPr>
              <a:t>Jon D. Duke, MD, MS</a:t>
            </a:r>
          </a:p>
          <a:p>
            <a:pPr eaLnBrk="1" hangingPunct="1">
              <a:spcBef>
                <a:spcPts val="200"/>
              </a:spcBef>
            </a:pPr>
            <a:r>
              <a:rPr lang="en-US">
                <a:solidFill>
                  <a:srgbClr val="FFFFFF"/>
                </a:solidFill>
                <a:latin typeface="Calibri" charset="0"/>
              </a:rPr>
              <a:t>Burke Mamlin, MD</a:t>
            </a:r>
          </a:p>
          <a:p>
            <a:pPr eaLnBrk="1" hangingPunct="1">
              <a:spcBef>
                <a:spcPts val="200"/>
              </a:spcBef>
            </a:pPr>
            <a:r>
              <a:rPr lang="en-US">
                <a:solidFill>
                  <a:srgbClr val="FFFFFF"/>
                </a:solidFill>
                <a:latin typeface="Calibri" charset="0"/>
              </a:rPr>
              <a:t> Doug Martin MD</a:t>
            </a:r>
          </a:p>
          <a:p>
            <a:pPr eaLnBrk="1" hangingPunct="1">
              <a:spcBef>
                <a:spcPts val="200"/>
              </a:spcBef>
            </a:pPr>
            <a:endParaRPr lang="en-US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4340" name="Picture 13" descr="C:\Documents and Settings\jduke\My Documents\Job Search\Industry\images\IU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63" y="5529263"/>
            <a:ext cx="3794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630363" y="3197225"/>
            <a:ext cx="6197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b="1"/>
              <a:t>Improve User Satisfaction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30363" y="1470025"/>
            <a:ext cx="54768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b="1"/>
              <a:t>Support Patient Safety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30363" y="2333625"/>
            <a:ext cx="57864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b="1"/>
              <a:t>Improve Quality of Care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30363" y="4037013"/>
            <a:ext cx="66976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b="1"/>
              <a:t>Promote Provider Efficiency</a:t>
            </a:r>
          </a:p>
        </p:txBody>
      </p:sp>
      <p:sp>
        <p:nvSpPr>
          <p:cNvPr id="2765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Guiding Principles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585913" y="3197225"/>
            <a:ext cx="67151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b="1"/>
              <a:t>Keyboard &amp; Mouse Friendly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85913" y="1476375"/>
            <a:ext cx="66706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b="1"/>
              <a:t>Minimal Training Necessary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85913" y="2355850"/>
            <a:ext cx="59769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b="1"/>
              <a:t>Novice &amp; Expert Friendly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585913" y="4037013"/>
            <a:ext cx="55562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b="1"/>
              <a:t>Stay Out of User’s Way</a:t>
            </a:r>
          </a:p>
        </p:txBody>
      </p:sp>
      <p:sp>
        <p:nvSpPr>
          <p:cNvPr id="2867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Usability Goals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213" y="728663"/>
            <a:ext cx="8764587" cy="5286375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0" y="5334000"/>
            <a:ext cx="45339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400" dirty="0">
                <a:solidFill>
                  <a:srgbClr val="922122"/>
                </a:solidFill>
              </a:rPr>
              <a:t>External</a:t>
            </a:r>
          </a:p>
          <a:p>
            <a:pPr algn="ctr">
              <a:defRPr/>
            </a:pPr>
            <a:r>
              <a:rPr lang="en-US" sz="1400" dirty="0">
                <a:solidFill>
                  <a:srgbClr val="922122"/>
                </a:solidFill>
              </a:rPr>
              <a:t>Services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2400" y="3657600"/>
            <a:ext cx="45339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400" dirty="0">
                <a:solidFill>
                  <a:schemeClr val="accent1"/>
                </a:solidFill>
              </a:rPr>
              <a:t>Internal</a:t>
            </a:r>
          </a:p>
          <a:p>
            <a:pPr algn="ctr">
              <a:defRPr/>
            </a:pPr>
            <a:r>
              <a:rPr lang="en-US" sz="1400" dirty="0">
                <a:solidFill>
                  <a:schemeClr val="accent1"/>
                </a:solidFill>
              </a:rPr>
              <a:t>Services</a:t>
            </a:r>
          </a:p>
        </p:txBody>
      </p:sp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14478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Flowsheet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650" y="14478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Order 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Entry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5975" y="14478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User Preferences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943600" y="14478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Chart 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755650" y="4648200"/>
            <a:ext cx="1189038" cy="51752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Context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7400" y="4648200"/>
            <a:ext cx="1189038" cy="51752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Event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8200" y="4648200"/>
            <a:ext cx="1189038" cy="51752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Help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Subsystem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5650" y="38862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Electronic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Signature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7400" y="38862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Patient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2000" y="55626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Data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Access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57400" y="55626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Security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52800" y="38862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User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8825" y="2971800"/>
            <a:ext cx="1189038" cy="51752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Layout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" y="3657600"/>
            <a:ext cx="88392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2400" y="5334000"/>
            <a:ext cx="88392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43600" y="4648200"/>
            <a:ext cx="1189038" cy="51752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Theme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Support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52800" y="55626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Messaging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52400" y="1295400"/>
            <a:ext cx="45339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sz="1400" dirty="0">
                <a:solidFill>
                  <a:schemeClr val="accent1"/>
                </a:solidFill>
              </a:rPr>
              <a:t>User</a:t>
            </a:r>
          </a:p>
          <a:p>
            <a:pPr algn="ctr">
              <a:defRPr/>
            </a:pPr>
            <a:r>
              <a:rPr lang="en-US" sz="1400" dirty="0">
                <a:solidFill>
                  <a:schemeClr val="accent1"/>
                </a:solidFill>
              </a:rPr>
              <a:t>Interface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52400" y="1295400"/>
            <a:ext cx="88392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057400" y="2971800"/>
            <a:ext cx="1189038" cy="51752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Layout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Designer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352800" y="4648200"/>
            <a:ext cx="1189038" cy="51752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Component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41" name="Oval 40"/>
          <p:cNvSpPr/>
          <p:nvPr/>
        </p:nvSpPr>
        <p:spPr>
          <a:xfrm>
            <a:off x="7772400" y="1447800"/>
            <a:ext cx="1165225" cy="51752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Plug-in</a:t>
            </a:r>
          </a:p>
          <a:p>
            <a:pPr algn="ctr">
              <a:defRPr/>
            </a:pPr>
            <a:r>
              <a:rPr lang="en-US" sz="1200" dirty="0"/>
              <a:t>Widgets</a:t>
            </a:r>
          </a:p>
        </p:txBody>
      </p:sp>
      <p:sp>
        <p:nvSpPr>
          <p:cNvPr id="43" name="Oval 42"/>
          <p:cNvSpPr/>
          <p:nvPr/>
        </p:nvSpPr>
        <p:spPr>
          <a:xfrm>
            <a:off x="7772400" y="2971800"/>
            <a:ext cx="1165225" cy="51752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Framework</a:t>
            </a:r>
          </a:p>
          <a:p>
            <a:pPr algn="ctr">
              <a:defRPr/>
            </a:pPr>
            <a:r>
              <a:rPr lang="en-US" sz="1200" dirty="0"/>
              <a:t>Services</a:t>
            </a:r>
          </a:p>
        </p:txBody>
      </p:sp>
      <p:sp>
        <p:nvSpPr>
          <p:cNvPr id="48" name="Oval 47"/>
          <p:cNvSpPr/>
          <p:nvPr/>
        </p:nvSpPr>
        <p:spPr>
          <a:xfrm>
            <a:off x="7766050" y="3886200"/>
            <a:ext cx="1166813" cy="51752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Plug-in</a:t>
            </a:r>
          </a:p>
          <a:p>
            <a:pPr algn="ctr">
              <a:defRPr/>
            </a:pPr>
            <a:r>
              <a:rPr lang="en-US" sz="1200" dirty="0"/>
              <a:t>Services</a:t>
            </a:r>
          </a:p>
        </p:txBody>
      </p:sp>
      <p:sp>
        <p:nvSpPr>
          <p:cNvPr id="51" name="Oval 50"/>
          <p:cNvSpPr/>
          <p:nvPr/>
        </p:nvSpPr>
        <p:spPr>
          <a:xfrm>
            <a:off x="7766050" y="4648200"/>
            <a:ext cx="1166813" cy="51752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Framework</a:t>
            </a:r>
          </a:p>
          <a:p>
            <a:pPr algn="ctr">
              <a:defRPr/>
            </a:pPr>
            <a:r>
              <a:rPr lang="en-US" sz="1200" dirty="0"/>
              <a:t>Services</a:t>
            </a:r>
          </a:p>
        </p:txBody>
      </p:sp>
      <p:sp>
        <p:nvSpPr>
          <p:cNvPr id="53" name="Oval 52"/>
          <p:cNvSpPr/>
          <p:nvPr/>
        </p:nvSpPr>
        <p:spPr>
          <a:xfrm>
            <a:off x="7788275" y="5562600"/>
            <a:ext cx="1165225" cy="51752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Core</a:t>
            </a:r>
          </a:p>
          <a:p>
            <a:pPr algn="ctr">
              <a:defRPr/>
            </a:pPr>
            <a:r>
              <a:rPr lang="en-US" sz="1200" dirty="0"/>
              <a:t>Services</a:t>
            </a:r>
          </a:p>
        </p:txBody>
      </p:sp>
      <p:sp>
        <p:nvSpPr>
          <p:cNvPr id="4" name="Right Brace 3"/>
          <p:cNvSpPr/>
          <p:nvPr/>
        </p:nvSpPr>
        <p:spPr>
          <a:xfrm>
            <a:off x="7353300" y="14478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Right Brace 57"/>
          <p:cNvSpPr/>
          <p:nvPr/>
        </p:nvSpPr>
        <p:spPr>
          <a:xfrm>
            <a:off x="7353300" y="29718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7353300" y="38862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ight Brace 60"/>
          <p:cNvSpPr/>
          <p:nvPr/>
        </p:nvSpPr>
        <p:spPr>
          <a:xfrm>
            <a:off x="7353300" y="46482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ight Brace 61"/>
          <p:cNvSpPr/>
          <p:nvPr/>
        </p:nvSpPr>
        <p:spPr>
          <a:xfrm>
            <a:off x="7353300" y="55626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648200" y="55626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Web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7400" y="22098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Patient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Selection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62000" y="22098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Electronic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Signature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352800" y="22098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User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Authentication</a:t>
            </a:r>
          </a:p>
        </p:txBody>
      </p:sp>
      <p:sp>
        <p:nvSpPr>
          <p:cNvPr id="67" name="Oval 66"/>
          <p:cNvSpPr/>
          <p:nvPr/>
        </p:nvSpPr>
        <p:spPr>
          <a:xfrm>
            <a:off x="7772400" y="2209800"/>
            <a:ext cx="1165225" cy="51752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Plug-in</a:t>
            </a:r>
          </a:p>
          <a:p>
            <a:pPr algn="ctr">
              <a:defRPr/>
            </a:pPr>
            <a:r>
              <a:rPr lang="en-US" sz="1200" dirty="0"/>
              <a:t>Services</a:t>
            </a:r>
          </a:p>
        </p:txBody>
      </p:sp>
      <p:sp>
        <p:nvSpPr>
          <p:cNvPr id="68" name="Right Brace 67"/>
          <p:cNvSpPr/>
          <p:nvPr/>
        </p:nvSpPr>
        <p:spPr>
          <a:xfrm>
            <a:off x="7353300" y="22098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648200" y="14478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SMART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Plug-in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48200" y="38862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SMART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API Registry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943600" y="55626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Solr Search Engine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648200" y="2209800"/>
            <a:ext cx="1189038" cy="517525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SMART Adaptor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CDS Advancements in Gopher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Dynamic Alerting</a:t>
            </a:r>
          </a:p>
          <a:p>
            <a:pPr eaLnBrk="1" hangingPunct="1"/>
            <a:r>
              <a:rPr lang="en-US">
                <a:latin typeface="Calibri" charset="0"/>
              </a:rPr>
              <a:t>Real-time Natural Language Processing</a:t>
            </a:r>
          </a:p>
          <a:p>
            <a:pPr eaLnBrk="1" hangingPunct="1"/>
            <a:r>
              <a:rPr lang="en-US">
                <a:latin typeface="Calibri" charset="0"/>
              </a:rPr>
              <a:t>Chart Search</a:t>
            </a:r>
          </a:p>
          <a:p>
            <a:pPr eaLnBrk="1" hangingPunct="1"/>
            <a:r>
              <a:rPr lang="en-US">
                <a:latin typeface="Calibri" charset="0"/>
              </a:rPr>
              <a:t>InfoPanel</a:t>
            </a:r>
          </a:p>
          <a:p>
            <a:pPr eaLnBrk="1" hangingPunct="1"/>
            <a:r>
              <a:rPr lang="en-US">
                <a:latin typeface="Calibri" charset="0"/>
              </a:rPr>
              <a:t>Recipe Authoring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Advancement #1: Alerting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Context-driven dynamic alerts</a:t>
            </a:r>
          </a:p>
          <a:p>
            <a:pPr eaLnBrk="1" hangingPunct="1"/>
            <a:r>
              <a:rPr lang="en-US">
                <a:latin typeface="Calibri" charset="0"/>
              </a:rPr>
              <a:t>Alerts that learn</a:t>
            </a:r>
          </a:p>
          <a:p>
            <a:pPr eaLnBrk="1" hangingPunct="1"/>
            <a:r>
              <a:rPr lang="en-US">
                <a:latin typeface="Calibri" charset="0"/>
              </a:rPr>
              <a:t>Alert aggregation</a:t>
            </a:r>
          </a:p>
          <a:p>
            <a:pPr eaLnBrk="1" hangingPunct="1"/>
            <a:r>
              <a:rPr lang="en-US">
                <a:latin typeface="Calibri" charset="0"/>
              </a:rPr>
              <a:t>Multimedia content</a:t>
            </a:r>
          </a:p>
          <a:p>
            <a:pPr lvl="1"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Dynamic Alerts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Embedded mechanics to dynamically change the alert display based on context</a:t>
            </a:r>
          </a:p>
          <a:p>
            <a:pPr lvl="1" eaLnBrk="1" hangingPunct="1"/>
            <a:r>
              <a:rPr lang="en-US">
                <a:latin typeface="Calibri" charset="0"/>
              </a:rPr>
              <a:t>Patient</a:t>
            </a:r>
          </a:p>
          <a:p>
            <a:pPr lvl="1" eaLnBrk="1" hangingPunct="1"/>
            <a:r>
              <a:rPr lang="en-US">
                <a:latin typeface="Calibri" charset="0"/>
              </a:rPr>
              <a:t>Physician</a:t>
            </a:r>
          </a:p>
          <a:p>
            <a:pPr lvl="1" eaLnBrk="1" hangingPunct="1"/>
            <a:r>
              <a:rPr lang="en-US">
                <a:latin typeface="Calibri" charset="0"/>
              </a:rPr>
              <a:t>Institutional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1233488"/>
            <a:ext cx="9080500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Alerting Zones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6400" y="2590800"/>
            <a:ext cx="4800600" cy="3394075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43775" y="5408613"/>
            <a:ext cx="1752600" cy="1371600"/>
          </a:xfrm>
          <a:prstGeom prst="rect">
            <a:avLst/>
          </a:prstGeom>
          <a:solidFill>
            <a:srgbClr val="FF660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43775" y="2171700"/>
            <a:ext cx="1752600" cy="1371600"/>
          </a:xfrm>
          <a:prstGeom prst="rect">
            <a:avLst/>
          </a:prstGeom>
          <a:solidFill>
            <a:srgbClr val="3366FF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19250" y="1238250"/>
            <a:ext cx="4800600" cy="304800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Relevance Adjustment Module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Every alert has a baseline relevance level which determines its display location</a:t>
            </a:r>
          </a:p>
          <a:p>
            <a:pPr eaLnBrk="1" hangingPunct="1"/>
            <a:r>
              <a:rPr lang="en-US">
                <a:latin typeface="Calibri" charset="0"/>
              </a:rPr>
              <a:t>For example, for DDI alerts, about 40% are interruptive and 60% non-interruptive</a:t>
            </a:r>
          </a:p>
          <a:p>
            <a:pPr eaLnBrk="1" hangingPunct="1"/>
            <a:r>
              <a:rPr lang="en-US">
                <a:latin typeface="Calibri" charset="0"/>
              </a:rPr>
              <a:t>The RAM can adjust this default level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429000" y="1600200"/>
            <a:ext cx="18288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DDI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Alert Service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3772694" y="2858294"/>
            <a:ext cx="838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3400" y="1524000"/>
            <a:ext cx="2743200" cy="830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  <a:cs typeface="+mn-cs"/>
              </a:rPr>
              <a:t>TRIAMTERENE Interacts with LISINOPRIL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  <a:cs typeface="+mn-cs"/>
              </a:rPr>
              <a:t>Risk of </a:t>
            </a:r>
            <a:r>
              <a:rPr lang="en-US" sz="1200" b="1" dirty="0">
                <a:latin typeface="+mn-lt"/>
                <a:ea typeface="+mn-ea"/>
                <a:cs typeface="+mn-cs"/>
              </a:rPr>
              <a:t>Hyperkalemia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  <a:cs typeface="+mn-cs"/>
              </a:rPr>
              <a:t>Severity: Moderate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  <a:cs typeface="+mn-cs"/>
              </a:rPr>
              <a:t>Relevance: 5 (Average)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4002088" y="2857500"/>
            <a:ext cx="838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89563" y="1539875"/>
            <a:ext cx="3048000" cy="8318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TRIAMTERENE Interacts with LISINOPRIL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</a:rPr>
              <a:t>Risk of </a:t>
            </a:r>
            <a:r>
              <a:rPr lang="en-US" sz="1200" b="1" dirty="0">
                <a:solidFill>
                  <a:schemeClr val="tx1"/>
                </a:solidFill>
              </a:rPr>
              <a:t>Hyperkalemia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</a:rPr>
              <a:t>K 5.3*, Cr 1.3, GFR 55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262626"/>
                </a:solidFill>
              </a:rPr>
              <a:t>Relevance: 7 (High)</a:t>
            </a:r>
          </a:p>
        </p:txBody>
      </p:sp>
      <p:sp>
        <p:nvSpPr>
          <p:cNvPr id="37894" name="TextBox 23"/>
          <p:cNvSpPr txBox="1">
            <a:spLocks noChangeArrowheads="1"/>
          </p:cNvSpPr>
          <p:nvPr/>
        </p:nvSpPr>
        <p:spPr bwMode="auto">
          <a:xfrm>
            <a:off x="3460750" y="439738"/>
            <a:ext cx="1658938" cy="36830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Lisinopril </a:t>
            </a:r>
            <a:r>
              <a:rPr lang="en-US" sz="1800"/>
              <a:t>Order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4039394" y="1142206"/>
            <a:ext cx="457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057400" y="4162425"/>
            <a:ext cx="1524000" cy="838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Related Concepts</a:t>
            </a:r>
          </a:p>
        </p:txBody>
      </p:sp>
      <p:sp>
        <p:nvSpPr>
          <p:cNvPr id="37897" name="TextBox 25"/>
          <p:cNvSpPr txBox="1">
            <a:spLocks noChangeArrowheads="1"/>
          </p:cNvSpPr>
          <p:nvPr/>
        </p:nvSpPr>
        <p:spPr bwMode="auto">
          <a:xfrm>
            <a:off x="1557338" y="5099050"/>
            <a:ext cx="26638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Hyperkalemia Has Relevant Labs:</a:t>
            </a:r>
          </a:p>
          <a:p>
            <a:pPr algn="ctr" eaLnBrk="1" hangingPunct="1"/>
            <a:r>
              <a:rPr lang="en-US" sz="1400" b="1"/>
              <a:t> K, Cr, GFR</a:t>
            </a:r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27" name="Can 26"/>
          <p:cNvSpPr/>
          <p:nvPr/>
        </p:nvSpPr>
        <p:spPr>
          <a:xfrm>
            <a:off x="5334000" y="4010025"/>
            <a:ext cx="1219200" cy="1066800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Repository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33800" y="4572000"/>
            <a:ext cx="1371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900" name="TextBox 32"/>
          <p:cNvSpPr txBox="1">
            <a:spLocks noChangeArrowheads="1"/>
          </p:cNvSpPr>
          <p:nvPr/>
        </p:nvSpPr>
        <p:spPr bwMode="auto">
          <a:xfrm>
            <a:off x="3886200" y="4602163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K, Cr, GFR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47800" y="3430588"/>
            <a:ext cx="5791200" cy="26654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Relevance Adjustment Module</a:t>
            </a:r>
          </a:p>
        </p:txBody>
      </p:sp>
      <p:sp>
        <p:nvSpPr>
          <p:cNvPr id="37902" name="TextBox 35"/>
          <p:cNvSpPr txBox="1">
            <a:spLocks noChangeArrowheads="1"/>
          </p:cNvSpPr>
          <p:nvPr/>
        </p:nvSpPr>
        <p:spPr bwMode="auto">
          <a:xfrm>
            <a:off x="1285875" y="1139825"/>
            <a:ext cx="1152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u="sng"/>
              <a:t>Original Alert</a:t>
            </a:r>
          </a:p>
        </p:txBody>
      </p:sp>
      <p:sp>
        <p:nvSpPr>
          <p:cNvPr id="37903" name="TextBox 38"/>
          <p:cNvSpPr txBox="1">
            <a:spLocks noChangeArrowheads="1"/>
          </p:cNvSpPr>
          <p:nvPr/>
        </p:nvSpPr>
        <p:spPr bwMode="auto">
          <a:xfrm>
            <a:off x="6365875" y="1139825"/>
            <a:ext cx="928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u="sng"/>
              <a:t>Final Alert</a:t>
            </a:r>
          </a:p>
        </p:txBody>
      </p:sp>
      <p:sp>
        <p:nvSpPr>
          <p:cNvPr id="37904" name="TextBox 39"/>
          <p:cNvSpPr txBox="1">
            <a:spLocks noChangeArrowheads="1"/>
          </p:cNvSpPr>
          <p:nvPr/>
        </p:nvSpPr>
        <p:spPr bwMode="auto">
          <a:xfrm>
            <a:off x="4943475" y="5122863"/>
            <a:ext cx="220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Patient has lab values:</a:t>
            </a:r>
          </a:p>
          <a:p>
            <a:pPr algn="ctr" eaLnBrk="1" hangingPunct="1"/>
            <a:r>
              <a:rPr lang="en-US" sz="1400" b="1"/>
              <a:t>K 5.3*, Cr 1.3, GFR 55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5" name="Group 18"/>
          <p:cNvGrpSpPr>
            <a:grpSpLocks/>
          </p:cNvGrpSpPr>
          <p:nvPr/>
        </p:nvGrpSpPr>
        <p:grpSpPr bwMode="auto">
          <a:xfrm>
            <a:off x="2209800" y="1223963"/>
            <a:ext cx="4495800" cy="1658937"/>
            <a:chOff x="4114800" y="1752600"/>
            <a:chExt cx="4953000" cy="1828800"/>
          </a:xfrm>
        </p:grpSpPr>
        <p:sp>
          <p:nvSpPr>
            <p:cNvPr id="11" name="Rectangle 10"/>
            <p:cNvSpPr/>
            <p:nvPr/>
          </p:nvSpPr>
          <p:spPr>
            <a:xfrm>
              <a:off x="4114800" y="1752600"/>
              <a:ext cx="4953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" name="Group 12"/>
            <p:cNvGrpSpPr/>
            <p:nvPr/>
          </p:nvGrpSpPr>
          <p:grpSpPr>
            <a:xfrm>
              <a:off x="4226786" y="1869876"/>
              <a:ext cx="4841014" cy="1593138"/>
              <a:chOff x="4231229" y="1869876"/>
              <a:chExt cx="4841014" cy="1593138"/>
            </a:xfrm>
            <a:solidFill>
              <a:schemeClr val="bg1"/>
            </a:solidFill>
          </p:grpSpPr>
          <p:pic>
            <p:nvPicPr>
              <p:cNvPr id="14" name="Picture 13" descr="1984 Gopher Article Footer.png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4231229" y="2691099"/>
                <a:ext cx="4841014" cy="77191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5" name="Picture 14" descr="1984 Gopher Article Author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5637219" y="2500523"/>
                <a:ext cx="2029035" cy="297739"/>
              </a:xfrm>
              <a:prstGeom prst="rect">
                <a:avLst/>
              </a:prstGeom>
              <a:grpFill/>
            </p:spPr>
          </p:pic>
          <p:pic>
            <p:nvPicPr>
              <p:cNvPr id="16" name="Picture 15" descr="1984 Gopher Article Title.pn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4275339" y="1869876"/>
                <a:ext cx="4752795" cy="749861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6386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b="9116"/>
          <a:stretch>
            <a:fillRect/>
          </a:stretch>
        </p:blipFill>
        <p:spPr bwMode="auto">
          <a:xfrm>
            <a:off x="2281238" y="3556000"/>
            <a:ext cx="4652962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3993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85800"/>
            <a:ext cx="69469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429000" y="1600200"/>
            <a:ext cx="18288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DDI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Alert Service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3772694" y="2858294"/>
            <a:ext cx="838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3400" y="1524000"/>
            <a:ext cx="2743200" cy="8302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  <a:cs typeface="+mn-cs"/>
              </a:rPr>
              <a:t>TRIAMTERENE Interacts with LISINOPRIL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  <a:cs typeface="+mn-cs"/>
              </a:rPr>
              <a:t>Risk of </a:t>
            </a:r>
            <a:r>
              <a:rPr lang="en-US" sz="1200" b="1" dirty="0">
                <a:latin typeface="+mn-lt"/>
                <a:ea typeface="+mn-ea"/>
                <a:cs typeface="+mn-cs"/>
              </a:rPr>
              <a:t>Hyperkalemia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  <a:cs typeface="+mn-cs"/>
              </a:rPr>
              <a:t>Severity: Moderate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+mn-ea"/>
                <a:cs typeface="+mn-cs"/>
              </a:rPr>
              <a:t>Relevance: 5 (Average)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4002088" y="2857500"/>
            <a:ext cx="838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97500" y="1539875"/>
            <a:ext cx="3048000" cy="8318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/>
              <a:t>TRIAMTERENE Interacts with LISINOPRIL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</a:rPr>
              <a:t>Risk of </a:t>
            </a:r>
            <a:r>
              <a:rPr lang="en-US" sz="1200" b="1" dirty="0">
                <a:solidFill>
                  <a:schemeClr val="tx1"/>
                </a:solidFill>
              </a:rPr>
              <a:t>Hyperkalemia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</a:rPr>
              <a:t>K 3.3, Cr 0.8, GFR 114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262626"/>
                </a:solidFill>
              </a:rPr>
              <a:t>Relevance: 3 (Low)</a:t>
            </a:r>
          </a:p>
        </p:txBody>
      </p:sp>
      <p:sp>
        <p:nvSpPr>
          <p:cNvPr id="40966" name="TextBox 23"/>
          <p:cNvSpPr txBox="1">
            <a:spLocks noChangeArrowheads="1"/>
          </p:cNvSpPr>
          <p:nvPr/>
        </p:nvSpPr>
        <p:spPr bwMode="auto">
          <a:xfrm>
            <a:off x="3460750" y="439738"/>
            <a:ext cx="1658938" cy="368300"/>
          </a:xfrm>
          <a:prstGeom prst="rect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Lisinopril </a:t>
            </a:r>
            <a:r>
              <a:rPr lang="en-US" sz="1800"/>
              <a:t>Order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4039394" y="1142206"/>
            <a:ext cx="457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057400" y="4162425"/>
            <a:ext cx="1524000" cy="838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Related Concepts</a:t>
            </a:r>
          </a:p>
        </p:txBody>
      </p:sp>
      <p:sp>
        <p:nvSpPr>
          <p:cNvPr id="40969" name="TextBox 25"/>
          <p:cNvSpPr txBox="1">
            <a:spLocks noChangeArrowheads="1"/>
          </p:cNvSpPr>
          <p:nvPr/>
        </p:nvSpPr>
        <p:spPr bwMode="auto">
          <a:xfrm>
            <a:off x="1557338" y="5099050"/>
            <a:ext cx="26638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Hyperkalemia Has Relevant Labs:</a:t>
            </a:r>
          </a:p>
          <a:p>
            <a:pPr algn="ctr" eaLnBrk="1" hangingPunct="1"/>
            <a:r>
              <a:rPr lang="en-US" sz="1400" b="1"/>
              <a:t> K, Cr, GFR</a:t>
            </a:r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27" name="Can 26"/>
          <p:cNvSpPr/>
          <p:nvPr/>
        </p:nvSpPr>
        <p:spPr>
          <a:xfrm>
            <a:off x="5334000" y="4010025"/>
            <a:ext cx="1219200" cy="1066800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Repository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33800" y="4572000"/>
            <a:ext cx="1371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972" name="TextBox 32"/>
          <p:cNvSpPr txBox="1">
            <a:spLocks noChangeArrowheads="1"/>
          </p:cNvSpPr>
          <p:nvPr/>
        </p:nvSpPr>
        <p:spPr bwMode="auto">
          <a:xfrm>
            <a:off x="3886200" y="4602163"/>
            <a:ext cx="800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K, Cr, GFR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47800" y="3430588"/>
            <a:ext cx="5791200" cy="26654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Relevance Adjustment Module</a:t>
            </a:r>
          </a:p>
        </p:txBody>
      </p:sp>
      <p:sp>
        <p:nvSpPr>
          <p:cNvPr id="40974" name="TextBox 35"/>
          <p:cNvSpPr txBox="1">
            <a:spLocks noChangeArrowheads="1"/>
          </p:cNvSpPr>
          <p:nvPr/>
        </p:nvSpPr>
        <p:spPr bwMode="auto">
          <a:xfrm>
            <a:off x="1285875" y="1139825"/>
            <a:ext cx="1152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u="sng"/>
              <a:t>Original Alert</a:t>
            </a:r>
          </a:p>
        </p:txBody>
      </p:sp>
      <p:sp>
        <p:nvSpPr>
          <p:cNvPr id="40975" name="TextBox 38"/>
          <p:cNvSpPr txBox="1">
            <a:spLocks noChangeArrowheads="1"/>
          </p:cNvSpPr>
          <p:nvPr/>
        </p:nvSpPr>
        <p:spPr bwMode="auto">
          <a:xfrm>
            <a:off x="6375400" y="1139825"/>
            <a:ext cx="927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u="sng"/>
              <a:t>Final Alert</a:t>
            </a:r>
          </a:p>
        </p:txBody>
      </p:sp>
      <p:sp>
        <p:nvSpPr>
          <p:cNvPr id="40976" name="TextBox 39"/>
          <p:cNvSpPr txBox="1">
            <a:spLocks noChangeArrowheads="1"/>
          </p:cNvSpPr>
          <p:nvPr/>
        </p:nvSpPr>
        <p:spPr bwMode="auto">
          <a:xfrm>
            <a:off x="4943475" y="5122863"/>
            <a:ext cx="220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Patient has lab values:</a:t>
            </a:r>
          </a:p>
          <a:p>
            <a:pPr algn="ctr" eaLnBrk="1" hangingPunct="1"/>
            <a:r>
              <a:rPr lang="en-US" sz="1400" b="1"/>
              <a:t>K 3.3, Cr 0.8, GFR 55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4301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990600"/>
            <a:ext cx="903605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Relevance Adjustment Module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RAM can also make changes based on provider characteristics</a:t>
            </a:r>
          </a:p>
          <a:p>
            <a:pPr eaLnBrk="1" hangingPunct="1"/>
            <a:r>
              <a:rPr lang="en-US">
                <a:latin typeface="Calibri" charset="0"/>
              </a:rPr>
              <a:t>For example, can make particular alerts non-interruptive for certain specialties</a:t>
            </a:r>
          </a:p>
          <a:p>
            <a:pPr eaLnBrk="1" hangingPunct="1"/>
            <a:r>
              <a:rPr lang="en-US">
                <a:latin typeface="Calibri" charset="0"/>
              </a:rPr>
              <a:t>Conversely, for medical students all alerts can be made interruptive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15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8"/>
          <p:cNvSpPr txBox="1">
            <a:spLocks noChangeArrowheads="1"/>
          </p:cNvSpPr>
          <p:nvPr/>
        </p:nvSpPr>
        <p:spPr bwMode="auto">
          <a:xfrm>
            <a:off x="5508625" y="6464300"/>
            <a:ext cx="736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/>
              <a:t>TM Nintendo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9563" y="1427163"/>
            <a:ext cx="2809875" cy="800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600" b="1">
                <a:latin typeface="Arial" charset="0"/>
                <a:cs typeface="Arial" charset="0"/>
              </a:rPr>
              <a:t>Learning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024563" y="3971925"/>
            <a:ext cx="2809875" cy="8001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600" b="1">
                <a:latin typeface="Arial" charset="0"/>
                <a:cs typeface="Arial" charset="0"/>
              </a:rPr>
              <a:t>Mastery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G3 is a Learning System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G3 can track user actions and activity such as</a:t>
            </a:r>
          </a:p>
          <a:p>
            <a:pPr lvl="1" eaLnBrk="1" hangingPunct="1"/>
            <a:r>
              <a:rPr lang="en-US">
                <a:latin typeface="Calibri" charset="0"/>
              </a:rPr>
              <a:t>Number of logins</a:t>
            </a:r>
          </a:p>
          <a:p>
            <a:pPr lvl="1" eaLnBrk="1" hangingPunct="1"/>
            <a:r>
              <a:rPr lang="en-US">
                <a:latin typeface="Calibri" charset="0"/>
              </a:rPr>
              <a:t>Frequently selected orders</a:t>
            </a:r>
          </a:p>
          <a:p>
            <a:pPr lvl="1" eaLnBrk="1" hangingPunct="1"/>
            <a:r>
              <a:rPr lang="en-US">
                <a:latin typeface="Calibri" charset="0"/>
              </a:rPr>
              <a:t>Responses to previous alerts</a:t>
            </a:r>
          </a:p>
          <a:p>
            <a:pPr eaLnBrk="1" hangingPunct="1"/>
            <a:r>
              <a:rPr lang="en-US">
                <a:latin typeface="Calibri" charset="0"/>
              </a:rPr>
              <a:t>Can customize system behavior based on individual user history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Alerts That Learn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Picture of learning message, then another of the small alert</a:t>
            </a:r>
          </a:p>
        </p:txBody>
      </p:sp>
      <p:pic>
        <p:nvPicPr>
          <p:cNvPr id="4710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8015288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5"/>
          <p:cNvSpPr txBox="1">
            <a:spLocks noChangeArrowheads="1"/>
          </p:cNvSpPr>
          <p:nvPr/>
        </p:nvSpPr>
        <p:spPr bwMode="auto">
          <a:xfrm>
            <a:off x="4957763" y="2978150"/>
            <a:ext cx="5715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b="1">
                <a:latin typeface="Arial" charset="0"/>
                <a:cs typeface="Arial" charset="0"/>
              </a:rPr>
              <a:t>Diazepam</a:t>
            </a:r>
          </a:p>
        </p:txBody>
      </p:sp>
      <p:sp>
        <p:nvSpPr>
          <p:cNvPr id="47109" name="TextBox 6"/>
          <p:cNvSpPr txBox="1">
            <a:spLocks noChangeArrowheads="1"/>
          </p:cNvSpPr>
          <p:nvPr/>
        </p:nvSpPr>
        <p:spPr bwMode="auto">
          <a:xfrm>
            <a:off x="4441825" y="3375025"/>
            <a:ext cx="103505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>
                <a:latin typeface="Arial" charset="0"/>
                <a:cs typeface="Arial" charset="0"/>
              </a:rPr>
              <a:t>Diazepam  5 MG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Alerts That Learn</a:t>
            </a:r>
          </a:p>
        </p:txBody>
      </p:sp>
      <p:pic>
        <p:nvPicPr>
          <p:cNvPr id="4813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293813"/>
            <a:ext cx="71564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t="82463" r="20367" b="7655"/>
          <a:stretch>
            <a:fillRect/>
          </a:stretch>
        </p:blipFill>
        <p:spPr bwMode="auto">
          <a:xfrm>
            <a:off x="754063" y="3617913"/>
            <a:ext cx="7181850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6"/>
          <p:cNvSpPr txBox="1">
            <a:spLocks noChangeArrowheads="1"/>
          </p:cNvSpPr>
          <p:nvPr/>
        </p:nvSpPr>
        <p:spPr bwMode="auto">
          <a:xfrm>
            <a:off x="4143375" y="2968625"/>
            <a:ext cx="571500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>
                <a:latin typeface="Arial" charset="0"/>
                <a:cs typeface="Arial" charset="0"/>
              </a:rPr>
              <a:t>Diazepam</a:t>
            </a:r>
          </a:p>
        </p:txBody>
      </p:sp>
      <p:sp>
        <p:nvSpPr>
          <p:cNvPr id="48133" name="TextBox 7"/>
          <p:cNvSpPr txBox="1">
            <a:spLocks noChangeArrowheads="1"/>
          </p:cNvSpPr>
          <p:nvPr/>
        </p:nvSpPr>
        <p:spPr bwMode="auto">
          <a:xfrm>
            <a:off x="3617913" y="3392488"/>
            <a:ext cx="1033462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>
                <a:latin typeface="Arial" charset="0"/>
                <a:cs typeface="Arial" charset="0"/>
              </a:rPr>
              <a:t>Diazepam  5 MG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Alert Aggregation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Can receive multiple alerts for the same order simultaneously</a:t>
            </a:r>
          </a:p>
          <a:p>
            <a:pPr eaLnBrk="1" hangingPunct="1"/>
            <a:r>
              <a:rPr lang="en-US">
                <a:latin typeface="Calibri" charset="0"/>
              </a:rPr>
              <a:t>Sought to centralize the alerting and also provide quick overview of the safety concerns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0" t="7719" b="19328"/>
          <a:stretch>
            <a:fillRect/>
          </a:stretch>
        </p:blipFill>
        <p:spPr bwMode="auto">
          <a:xfrm>
            <a:off x="444500" y="858838"/>
            <a:ext cx="8532813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Gopher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Gopher grew from a single clinic to over 1000 workstations, inpatient and outpatient</a:t>
            </a:r>
          </a:p>
          <a:p>
            <a:pPr eaLnBrk="1" hangingPunct="1"/>
            <a:r>
              <a:rPr lang="en-US">
                <a:latin typeface="Calibri" charset="0"/>
              </a:rPr>
              <a:t>25+ years of iterations has resulted in robust functionality and efficiency</a:t>
            </a:r>
          </a:p>
          <a:p>
            <a:pPr eaLnBrk="1" hangingPunct="1"/>
            <a:r>
              <a:rPr lang="en-US">
                <a:latin typeface="Calibri" charset="0"/>
              </a:rPr>
              <a:t>Served as the research platform for many of the seminal studies in healthcare computing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2" t="7518" b="18523"/>
          <a:stretch>
            <a:fillRect/>
          </a:stretch>
        </p:blipFill>
        <p:spPr bwMode="auto">
          <a:xfrm>
            <a:off x="869950" y="1165225"/>
            <a:ext cx="7799388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092200"/>
            <a:ext cx="8216900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Multimedia Alerts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67725" cy="4525963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G3 alerts can embed pictures, video, hyperlinks</a:t>
            </a:r>
          </a:p>
        </p:txBody>
      </p:sp>
      <p:pic>
        <p:nvPicPr>
          <p:cNvPr id="54275" name="Picture 3" descr="Screen shot 2012-10-23 at 10.4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" b="2312"/>
          <a:stretch>
            <a:fillRect/>
          </a:stretch>
        </p:blipFill>
        <p:spPr bwMode="auto">
          <a:xfrm>
            <a:off x="1528763" y="2547938"/>
            <a:ext cx="57150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25" y="3214688"/>
            <a:ext cx="2455863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8" r="9148"/>
          <a:stretch>
            <a:fillRect/>
          </a:stretch>
        </p:blipFill>
        <p:spPr bwMode="auto">
          <a:xfrm>
            <a:off x="4826000" y="3214688"/>
            <a:ext cx="2224088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Advancement #2: 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Natural Language Processing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Can analyze notes in </a:t>
            </a:r>
            <a:r>
              <a:rPr lang="en-US" u="sng">
                <a:latin typeface="Calibri" charset="0"/>
              </a:rPr>
              <a:t>real-time</a:t>
            </a:r>
          </a:p>
          <a:p>
            <a:pPr eaLnBrk="1" hangingPunct="1"/>
            <a:r>
              <a:rPr lang="en-US">
                <a:latin typeface="Calibri" charset="0"/>
              </a:rPr>
              <a:t>Can determine section (e.g., FHx, PMH) to give context to the concepts retrieved</a:t>
            </a:r>
            <a:endParaRPr lang="en-US" sz="3000" baseline="30000">
              <a:latin typeface="Calibri" charset="0"/>
            </a:endParaRPr>
          </a:p>
          <a:p>
            <a:pPr eaLnBrk="1" hangingPunct="1"/>
            <a:r>
              <a:rPr lang="en-US">
                <a:latin typeface="Calibri" charset="0"/>
              </a:rPr>
              <a:t>Multiple services may be run simultaneously (e.g.,CDS, quality metrics, study recruitment)</a:t>
            </a:r>
          </a:p>
          <a:p>
            <a:pPr eaLnBrk="1" hangingPunct="1"/>
            <a:r>
              <a:rPr lang="en-US">
                <a:latin typeface="Calibri" charset="0"/>
              </a:rPr>
              <a:t>Results may be displayed as alert or used for background data capture</a:t>
            </a:r>
          </a:p>
        </p:txBody>
      </p:sp>
      <p:sp>
        <p:nvSpPr>
          <p:cNvPr id="55299" name="TextBox 2"/>
          <p:cNvSpPr txBox="1">
            <a:spLocks noChangeArrowheads="1"/>
          </p:cNvSpPr>
          <p:nvPr/>
        </p:nvSpPr>
        <p:spPr bwMode="auto">
          <a:xfrm>
            <a:off x="781050" y="6149975"/>
            <a:ext cx="7802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Section header detection thanks to SecTag from Vanderbilt University:</a:t>
            </a:r>
          </a:p>
          <a:p>
            <a:pPr eaLnBrk="1" hangingPunct="1"/>
            <a:r>
              <a:rPr lang="en-US" sz="1400"/>
              <a:t>http://knowledgemap.mc.vanderbilt.edu/research/content/sectag-tagging-clinical-note-section-headers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Order Detection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563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582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56716" r="67435" b="14926"/>
          <a:stretch>
            <a:fillRect/>
          </a:stretch>
        </p:blipFill>
        <p:spPr>
          <a:xfrm>
            <a:off x="-76200" y="2286000"/>
            <a:ext cx="5786438" cy="2971800"/>
          </a:xfrm>
          <a:prstGeom prst="rect">
            <a:avLst/>
          </a:prstGeom>
          <a:effectLst>
            <a:outerShdw blurRad="50800" dist="127000" dir="822000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8331" b="52239"/>
          <a:stretch>
            <a:fillRect/>
          </a:stretch>
        </p:blipFill>
        <p:spPr>
          <a:xfrm>
            <a:off x="5943600" y="1714500"/>
            <a:ext cx="3019425" cy="3924300"/>
          </a:xfrm>
          <a:prstGeom prst="rect">
            <a:avLst/>
          </a:prstGeom>
          <a:effectLst>
            <a:outerShdw blurRad="50800" dist="127000" dir="822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457200" y="119063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Study Reminders</a:t>
            </a:r>
          </a:p>
        </p:txBody>
      </p:sp>
      <p:pic>
        <p:nvPicPr>
          <p:cNvPr id="57346" name="Content Placeholder 5" descr="Screen shot 2012-10-24 at 2.27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" r="455"/>
          <a:stretch>
            <a:fillRect/>
          </a:stretch>
        </p:blipFill>
        <p:spPr>
          <a:xfrm>
            <a:off x="457200" y="1276350"/>
            <a:ext cx="8467725" cy="4656138"/>
          </a:xfrm>
        </p:spPr>
      </p:pic>
      <p:sp>
        <p:nvSpPr>
          <p:cNvPr id="9" name="Rectangle 8"/>
          <p:cNvSpPr/>
          <p:nvPr/>
        </p:nvSpPr>
        <p:spPr>
          <a:xfrm>
            <a:off x="1471613" y="2255838"/>
            <a:ext cx="7015162" cy="20526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Content Placeholder 5" descr="Screen shot 2012-10-24 at 2.27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6" t="10890" r="455" b="71619"/>
          <a:stretch>
            <a:fillRect/>
          </a:stretch>
        </p:blipFill>
        <p:spPr bwMode="auto">
          <a:xfrm>
            <a:off x="4418013" y="2325688"/>
            <a:ext cx="34734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5" descr="Screen shot 2012-10-24 at 2.27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" t="42471" r="89290" b="54129"/>
          <a:stretch>
            <a:fillRect/>
          </a:stretch>
        </p:blipFill>
        <p:spPr bwMode="auto">
          <a:xfrm>
            <a:off x="1928813" y="2794000"/>
            <a:ext cx="2230437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Natural Language Processing</a:t>
            </a:r>
          </a:p>
        </p:txBody>
      </p:sp>
      <p:sp>
        <p:nvSpPr>
          <p:cNvPr id="583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Can be used as a CDS trigger</a:t>
            </a:r>
          </a:p>
          <a:p>
            <a:pPr eaLnBrk="1" hangingPunct="1"/>
            <a:r>
              <a:rPr lang="en-US">
                <a:latin typeface="Calibri" charset="0"/>
              </a:rPr>
              <a:t>Can be used to enhance structured documentation for ‘meaningful use’</a:t>
            </a:r>
          </a:p>
          <a:p>
            <a:pPr eaLnBrk="1" hangingPunct="1"/>
            <a:r>
              <a:rPr lang="en-US">
                <a:latin typeface="Calibri" charset="0"/>
              </a:rPr>
              <a:t>Can be used for clinical research</a:t>
            </a:r>
          </a:p>
          <a:p>
            <a:pPr eaLnBrk="1" hangingPunct="1"/>
            <a:r>
              <a:rPr lang="en-US">
                <a:latin typeface="Calibri" charset="0"/>
              </a:rPr>
              <a:t>Just beginning to explore the possibilities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Advancement #3: Chart Search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Google-like search within patient chart</a:t>
            </a:r>
          </a:p>
          <a:p>
            <a:pPr eaLnBrk="1" hangingPunct="1"/>
            <a:r>
              <a:rPr lang="en-US">
                <a:latin typeface="Calibri" charset="0"/>
              </a:rPr>
              <a:t>Rapid retrieval of specific events, studies, physician notes</a:t>
            </a:r>
          </a:p>
          <a:p>
            <a:pPr eaLnBrk="1" hangingPunct="1"/>
            <a:r>
              <a:rPr lang="en-US">
                <a:latin typeface="Calibri" charset="0"/>
              </a:rPr>
              <a:t>See lab trends, medication histories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Chart Search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9538" y="1485900"/>
            <a:ext cx="1189037" cy="519113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Patient Selected</a:t>
            </a:r>
          </a:p>
        </p:txBody>
      </p:sp>
      <p:sp>
        <p:nvSpPr>
          <p:cNvPr id="5" name="Oval 4"/>
          <p:cNvSpPr/>
          <p:nvPr/>
        </p:nvSpPr>
        <p:spPr>
          <a:xfrm>
            <a:off x="7812088" y="1471613"/>
            <a:ext cx="1165225" cy="51752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User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392988" y="1471613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812088" y="3968750"/>
            <a:ext cx="1165225" cy="51911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Solr/</a:t>
            </a:r>
            <a:r>
              <a:rPr lang="en-US" sz="1200" dirty="0" err="1"/>
              <a:t>Lucene</a:t>
            </a:r>
            <a:endParaRPr lang="en-US" sz="1200" dirty="0"/>
          </a:p>
        </p:txBody>
      </p:sp>
      <p:sp>
        <p:nvSpPr>
          <p:cNvPr id="8" name="Right Brace 7"/>
          <p:cNvSpPr/>
          <p:nvPr/>
        </p:nvSpPr>
        <p:spPr>
          <a:xfrm>
            <a:off x="7392988" y="396875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9538" y="3940175"/>
            <a:ext cx="1189037" cy="5175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Indexing Request Queue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15013" y="1485900"/>
            <a:ext cx="1189037" cy="5191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User Query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15013" y="3940175"/>
            <a:ext cx="1189037" cy="5175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Query Engine</a:t>
            </a:r>
          </a:p>
        </p:txBody>
      </p:sp>
      <p:cxnSp>
        <p:nvCxnSpPr>
          <p:cNvPr id="14" name="Straight Arrow Connector 13"/>
          <p:cNvCxnSpPr>
            <a:stCxn id="4" idx="2"/>
            <a:endCxn id="9" idx="0"/>
          </p:cNvCxnSpPr>
          <p:nvPr/>
        </p:nvCxnSpPr>
        <p:spPr>
          <a:xfrm>
            <a:off x="1973263" y="2005013"/>
            <a:ext cx="0" cy="1935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1" idx="0"/>
          </p:cNvCxnSpPr>
          <p:nvPr/>
        </p:nvCxnSpPr>
        <p:spPr>
          <a:xfrm>
            <a:off x="6408738" y="2005013"/>
            <a:ext cx="0" cy="1935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508750" y="2025650"/>
            <a:ext cx="0" cy="190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812088" y="5105400"/>
            <a:ext cx="1165225" cy="51911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External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7392988" y="51054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38375" y="5281613"/>
            <a:ext cx="1189038" cy="51752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ADT Trigger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7200" y="5281613"/>
            <a:ext cx="1189038" cy="517525"/>
          </a:xfrm>
          <a:prstGeom prst="rect">
            <a:avLst/>
          </a:prstGeom>
          <a:solidFill>
            <a:schemeClr val="accent3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Appointment Batch Processor</a:t>
            </a:r>
          </a:p>
        </p:txBody>
      </p:sp>
      <p:cxnSp>
        <p:nvCxnSpPr>
          <p:cNvPr id="28" name="Straight Arrow Connector 27"/>
          <p:cNvCxnSpPr>
            <a:stCxn id="26" idx="0"/>
          </p:cNvCxnSpPr>
          <p:nvPr/>
        </p:nvCxnSpPr>
        <p:spPr>
          <a:xfrm flipV="1">
            <a:off x="1050925" y="4518025"/>
            <a:ext cx="595313" cy="763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0"/>
          </p:cNvCxnSpPr>
          <p:nvPr/>
        </p:nvCxnSpPr>
        <p:spPr>
          <a:xfrm flipH="1" flipV="1">
            <a:off x="2238375" y="4518025"/>
            <a:ext cx="593725" cy="763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32100" y="3930650"/>
            <a:ext cx="1189038" cy="5175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Index Builder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32100" y="2757488"/>
            <a:ext cx="1189038" cy="5191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Patient Record</a:t>
            </a:r>
          </a:p>
        </p:txBody>
      </p:sp>
      <p:sp>
        <p:nvSpPr>
          <p:cNvPr id="36" name="Oval 35"/>
          <p:cNvSpPr/>
          <p:nvPr/>
        </p:nvSpPr>
        <p:spPr>
          <a:xfrm>
            <a:off x="7812088" y="2757488"/>
            <a:ext cx="1165225" cy="51911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1200" dirty="0"/>
              <a:t>Medical Record</a:t>
            </a:r>
          </a:p>
        </p:txBody>
      </p:sp>
      <p:sp>
        <p:nvSpPr>
          <p:cNvPr id="37" name="Right Brace 36"/>
          <p:cNvSpPr/>
          <p:nvPr/>
        </p:nvSpPr>
        <p:spPr>
          <a:xfrm>
            <a:off x="7392988" y="2757488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9" name="Straight Arrow Connector 38"/>
          <p:cNvCxnSpPr>
            <a:stCxn id="9" idx="3"/>
            <a:endCxn id="31" idx="1"/>
          </p:cNvCxnSpPr>
          <p:nvPr/>
        </p:nvCxnSpPr>
        <p:spPr>
          <a:xfrm flipV="1">
            <a:off x="2568575" y="4189413"/>
            <a:ext cx="263525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452813" y="3276600"/>
            <a:ext cx="0" cy="654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16413" y="3930650"/>
            <a:ext cx="1189037" cy="5175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/>
                </a:solidFill>
              </a:rPr>
              <a:t>Index</a:t>
            </a:r>
          </a:p>
        </p:txBody>
      </p:sp>
      <p:cxnSp>
        <p:nvCxnSpPr>
          <p:cNvPr id="60" name="Straight Arrow Connector 59"/>
          <p:cNvCxnSpPr>
            <a:stCxn id="31" idx="3"/>
            <a:endCxn id="52" idx="1"/>
          </p:cNvCxnSpPr>
          <p:nvPr/>
        </p:nvCxnSpPr>
        <p:spPr>
          <a:xfrm>
            <a:off x="4021138" y="4189413"/>
            <a:ext cx="2952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505450" y="4222750"/>
            <a:ext cx="309563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3330575" y="3276600"/>
            <a:ext cx="0" cy="654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5505450" y="4090988"/>
            <a:ext cx="3095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4" descr="Screen shot 2012-10-23 at 11.40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b="9116"/>
          <a:stretch>
            <a:fillRect/>
          </a:stretch>
        </p:blipFill>
        <p:spPr bwMode="auto">
          <a:xfrm>
            <a:off x="404813" y="1828800"/>
            <a:ext cx="395446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b="9116"/>
          <a:stretch>
            <a:fillRect/>
          </a:stretch>
        </p:blipFill>
        <p:spPr bwMode="auto">
          <a:xfrm>
            <a:off x="4884738" y="1828800"/>
            <a:ext cx="395446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1720850" y="914400"/>
            <a:ext cx="12509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100"/>
              <a:t>1984</a:t>
            </a:r>
          </a:p>
        </p:txBody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6172200" y="914400"/>
            <a:ext cx="12509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100"/>
              <a:t>2010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450"/>
            <a:ext cx="9144000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552450"/>
            <a:ext cx="9086850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552450"/>
            <a:ext cx="9058275" cy="5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4" t="7761"/>
          <a:stretch>
            <a:fillRect/>
          </a:stretch>
        </p:blipFill>
        <p:spPr bwMode="auto">
          <a:xfrm>
            <a:off x="1374775" y="122238"/>
            <a:ext cx="5483225" cy="648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563563"/>
            <a:ext cx="8956675" cy="571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Advancement #4: InfoPanel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InfoPanel houses a ‘stream’ of information from different sources</a:t>
            </a:r>
          </a:p>
          <a:p>
            <a:pPr lvl="1" eaLnBrk="1" hangingPunct="1"/>
            <a:r>
              <a:rPr lang="en-US">
                <a:latin typeface="Calibri" charset="0"/>
              </a:rPr>
              <a:t>Non-interruptive alerts</a:t>
            </a:r>
          </a:p>
          <a:p>
            <a:pPr lvl="1" eaLnBrk="1" hangingPunct="1"/>
            <a:r>
              <a:rPr lang="en-US">
                <a:latin typeface="Calibri" charset="0"/>
              </a:rPr>
              <a:t>Clinical calculators</a:t>
            </a:r>
          </a:p>
          <a:p>
            <a:pPr lvl="1" eaLnBrk="1" hangingPunct="1"/>
            <a:r>
              <a:rPr lang="en-US">
                <a:latin typeface="Calibri" charset="0"/>
              </a:rPr>
              <a:t>Study reminders</a:t>
            </a:r>
          </a:p>
          <a:p>
            <a:pPr lvl="1" eaLnBrk="1" hangingPunct="1"/>
            <a:r>
              <a:rPr lang="en-US">
                <a:latin typeface="Calibri" charset="0"/>
              </a:rPr>
              <a:t>Situational awareness of chart access</a:t>
            </a:r>
          </a:p>
          <a:p>
            <a:pPr lvl="1" eaLnBrk="1" hangingPunct="1"/>
            <a:r>
              <a:rPr lang="en-US">
                <a:latin typeface="Calibri" charset="0"/>
              </a:rPr>
              <a:t>Instant messaging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Adherence study</a:t>
            </a:r>
          </a:p>
          <a:p>
            <a:pPr eaLnBrk="1" hangingPunct="1"/>
            <a:r>
              <a:rPr lang="en-US">
                <a:latin typeface="Calibri" charset="0"/>
              </a:rPr>
              <a:t>ADEWS study</a:t>
            </a:r>
          </a:p>
        </p:txBody>
      </p:sp>
      <p:pic>
        <p:nvPicPr>
          <p:cNvPr id="6963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1746250"/>
            <a:ext cx="81661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Non-interruptive Alerts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1" t="3239" b="40611"/>
          <a:stretch>
            <a:fillRect/>
          </a:stretch>
        </p:blipFill>
        <p:spPr bwMode="auto">
          <a:xfrm>
            <a:off x="3676650" y="1514475"/>
            <a:ext cx="2924175" cy="423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Adherence study</a:t>
            </a:r>
          </a:p>
          <a:p>
            <a:pPr eaLnBrk="1" hangingPunct="1"/>
            <a:r>
              <a:rPr lang="en-US">
                <a:latin typeface="Calibri" charset="0"/>
              </a:rPr>
              <a:t>ADEWS study</a:t>
            </a:r>
          </a:p>
        </p:txBody>
      </p:sp>
      <p:pic>
        <p:nvPicPr>
          <p:cNvPr id="70658" name="Picture 3" descr="Screen shot 2012-10-23 at 10.3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8"/>
          <a:stretch>
            <a:fillRect/>
          </a:stretch>
        </p:blipFill>
        <p:spPr bwMode="auto">
          <a:xfrm>
            <a:off x="376238" y="1746250"/>
            <a:ext cx="84963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shot 2012-10-23 at 10.3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55" t="2580" b="26871"/>
          <a:stretch>
            <a:fillRect/>
          </a:stretch>
        </p:blipFill>
        <p:spPr bwMode="auto">
          <a:xfrm>
            <a:off x="3214688" y="1600200"/>
            <a:ext cx="273367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Adverse Drug Event </a:t>
            </a:r>
            <a:br>
              <a:rPr lang="en-US" dirty="0" smtClean="0">
                <a:ea typeface="+mj-ea"/>
                <a:cs typeface="+mj-cs"/>
              </a:rPr>
            </a:br>
            <a:r>
              <a:rPr lang="en-US" dirty="0" smtClean="0">
                <a:ea typeface="+mj-ea"/>
                <a:cs typeface="+mj-cs"/>
              </a:rPr>
              <a:t>Early Warning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2" b="10573"/>
          <a:stretch>
            <a:fillRect/>
          </a:stretch>
        </p:blipFill>
        <p:spPr>
          <a:xfrm>
            <a:off x="263525" y="1716088"/>
            <a:ext cx="8763000" cy="4281487"/>
          </a:xfrm>
        </p:spPr>
      </p:pic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Adherence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Research Study Eligibility</a:t>
            </a:r>
          </a:p>
        </p:txBody>
      </p:sp>
      <p:pic>
        <p:nvPicPr>
          <p:cNvPr id="7270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531938"/>
            <a:ext cx="6208713" cy="382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6213475" y="2047875"/>
            <a:ext cx="1223963" cy="3305175"/>
            <a:chOff x="6096000" y="998910"/>
            <a:chExt cx="2368176" cy="5453422"/>
          </a:xfrm>
        </p:grpSpPr>
        <p:pic>
          <p:nvPicPr>
            <p:cNvPr id="72713" name="Content Placeholder 5" descr="Screen shot 2011-07-21 at 5.25.5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19" t="581" b="414"/>
            <a:stretch>
              <a:fillRect/>
            </a:stretch>
          </p:blipFill>
          <p:spPr bwMode="auto">
            <a:xfrm>
              <a:off x="6096000" y="998910"/>
              <a:ext cx="2362200" cy="5325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4" name="Content Placeholder 7" descr="Screen shot 2011-07-21 at 5.56.09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82" t="6003" r="264" b="41850"/>
            <a:stretch>
              <a:fillRect/>
            </a:stretch>
          </p:blipFill>
          <p:spPr bwMode="auto">
            <a:xfrm>
              <a:off x="6162722" y="3295554"/>
              <a:ext cx="2295478" cy="264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15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90" t="95718" r="249" b="633"/>
            <a:stretch>
              <a:fillRect/>
            </a:stretch>
          </p:blipFill>
          <p:spPr bwMode="auto">
            <a:xfrm>
              <a:off x="6103899" y="6248400"/>
              <a:ext cx="2360277" cy="20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3656013" y="2690813"/>
            <a:ext cx="2360612" cy="3157537"/>
            <a:chOff x="6103899" y="3295554"/>
            <a:chExt cx="2360277" cy="3156778"/>
          </a:xfrm>
        </p:grpSpPr>
        <p:pic>
          <p:nvPicPr>
            <p:cNvPr id="72711" name="Content Placeholder 7" descr="Screen shot 2011-07-21 at 5.56.09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82" t="6003" r="264" b="41850"/>
            <a:stretch>
              <a:fillRect/>
            </a:stretch>
          </p:blipFill>
          <p:spPr bwMode="auto">
            <a:xfrm>
              <a:off x="6162722" y="3295554"/>
              <a:ext cx="2295478" cy="264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rcRect l="80090" t="95718" r="249" b="633"/>
            <a:stretch>
              <a:fillRect/>
            </a:stretch>
          </p:blipFill>
          <p:spPr>
            <a:xfrm>
              <a:off x="6103899" y="6249181"/>
              <a:ext cx="2360277" cy="203151"/>
            </a:xfrm>
            <a:prstGeom prst="rect">
              <a:avLst/>
            </a:prstGeom>
            <a:effectLst>
              <a:outerShdw blurRad="127000" dist="1270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2710" name="TextBox 4"/>
          <p:cNvSpPr txBox="1">
            <a:spLocks noChangeArrowheads="1"/>
          </p:cNvSpPr>
          <p:nvPr/>
        </p:nvSpPr>
        <p:spPr bwMode="auto">
          <a:xfrm>
            <a:off x="5045075" y="557053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15 -0.08009 L 3.05556E-6 -1.11111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8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 2009 Regenstrief Institute began rebuilding its core clinical information system platform</a:t>
            </a:r>
          </a:p>
          <a:p>
            <a:pPr eaLnBrk="1" hangingPunct="1"/>
            <a:r>
              <a:rPr lang="en-US">
                <a:latin typeface="Calibri" charset="0"/>
              </a:rPr>
              <a:t>In 2010, we began work on a new web-based version of the venerable Gopher</a:t>
            </a:r>
          </a:p>
          <a:p>
            <a:pPr eaLnBrk="1" hangingPunct="1"/>
            <a:r>
              <a:rPr lang="en-US">
                <a:latin typeface="Calibri" charset="0"/>
              </a:rPr>
              <a:t>This system was designed using the knowledge gained from the past 25 years of Gopher as well as from the evolving literature on CPOE system design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Developing the new Gopher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Situational Awareness of Chart Access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Locking of chart by original Gopher system was not popular with users</a:t>
            </a:r>
          </a:p>
          <a:p>
            <a:pPr eaLnBrk="1" hangingPunct="1"/>
            <a:r>
              <a:rPr lang="en-US">
                <a:latin typeface="Calibri" charset="0"/>
              </a:rPr>
              <a:t>Must balance multi-user access with need to ensure awareness of current activity on patient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Situational Awareness of Chart Access</a:t>
            </a:r>
          </a:p>
        </p:txBody>
      </p:sp>
      <p:pic>
        <p:nvPicPr>
          <p:cNvPr id="75778" name="Picture 4" descr="Screen shot 2012-10-23 at 9.5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1517650"/>
            <a:ext cx="8267700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Situational Awareness of Chart Access</a:t>
            </a:r>
          </a:p>
        </p:txBody>
      </p:sp>
      <p:pic>
        <p:nvPicPr>
          <p:cNvPr id="7782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517650"/>
            <a:ext cx="8072437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Situational Awareness of Chart Access</a:t>
            </a:r>
          </a:p>
        </p:txBody>
      </p:sp>
      <p:pic>
        <p:nvPicPr>
          <p:cNvPr id="7987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417638"/>
            <a:ext cx="7789863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Instant Messaging</a:t>
            </a:r>
          </a:p>
        </p:txBody>
      </p:sp>
      <p:pic>
        <p:nvPicPr>
          <p:cNvPr id="8192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603375"/>
            <a:ext cx="8304212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8" y="1563688"/>
            <a:ext cx="3657600" cy="3082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Advancement #5: Recipe Authoring </a:t>
            </a:r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Rule authoring</a:t>
            </a:r>
            <a:endParaRPr lang="en-US">
              <a:latin typeface="Calibri" charset="0"/>
              <a:sym typeface="Wingdings" charset="0"/>
            </a:endParaRPr>
          </a:p>
          <a:p>
            <a:pPr lvl="1" eaLnBrk="1" hangingPunct="1"/>
            <a:r>
              <a:rPr lang="en-US">
                <a:latin typeface="Calibri" charset="0"/>
                <a:sym typeface="Wingdings" charset="0"/>
              </a:rPr>
              <a:t>Creating rules to drive decision support logic</a:t>
            </a:r>
          </a:p>
          <a:p>
            <a:pPr lvl="1" eaLnBrk="1" hangingPunct="1"/>
            <a:r>
              <a:rPr lang="en-US">
                <a:latin typeface="Calibri" charset="0"/>
                <a:sym typeface="Wingdings" charset="0"/>
              </a:rPr>
              <a:t>Necessary for knowing what alerts should be shown when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839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4" name="Picture 3" descr="Screen shot 2012-10-24 at 6.50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473075"/>
            <a:ext cx="8478837" cy="603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Advancement #5: Recipe Authoring </a:t>
            </a: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sym typeface="Wingdings" charset="0"/>
              </a:rPr>
              <a:t>In G3, we are broadening the concept of rule authoring </a:t>
            </a:r>
          </a:p>
          <a:p>
            <a:pPr eaLnBrk="1" hangingPunct="1"/>
            <a:r>
              <a:rPr lang="en-US">
                <a:latin typeface="Calibri" charset="0"/>
                <a:sym typeface="Wingdings" charset="0"/>
              </a:rPr>
              <a:t>Introducing the notion of </a:t>
            </a:r>
            <a:r>
              <a:rPr lang="en-US" u="sng">
                <a:latin typeface="Calibri" charset="0"/>
                <a:sym typeface="Wingdings" charset="0"/>
              </a:rPr>
              <a:t>Recipe Authoring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7225" y="2373313"/>
            <a:ext cx="5727700" cy="2216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600" b="1" dirty="0">
                <a:latin typeface="Arial"/>
                <a:ea typeface="+mn-ea"/>
                <a:cs typeface="Arial"/>
              </a:rPr>
              <a:t>Good artists copy.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600" b="1" dirty="0">
                <a:latin typeface="Arial"/>
                <a:ea typeface="+mn-ea"/>
                <a:cs typeface="Arial"/>
              </a:rPr>
              <a:t>Great artists steal.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600" b="1" dirty="0">
                <a:latin typeface="Arial"/>
                <a:ea typeface="+mn-ea"/>
                <a:cs typeface="Arial"/>
              </a:rPr>
              <a:t>              </a:t>
            </a:r>
            <a:r>
              <a:rPr lang="en-US" sz="2400" b="1" dirty="0">
                <a:latin typeface="Arial"/>
                <a:ea typeface="+mn-ea"/>
                <a:cs typeface="Arial"/>
              </a:rPr>
              <a:t>           - Pablo Picasso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Great Artists Steal</a:t>
            </a:r>
          </a:p>
        </p:txBody>
      </p:sp>
      <p:pic>
        <p:nvPicPr>
          <p:cNvPr id="8704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0"/>
            <a:ext cx="7323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What’s in the new Gopher?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838200"/>
            <a:ext cx="8382000" cy="5715000"/>
          </a:xfrm>
          <a:extLst/>
        </p:spPr>
        <p:txBody>
          <a:bodyPr numCol="2" rtlCol="0">
            <a:normAutofit fontScale="6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Results display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Recent results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err="1" smtClean="0">
                <a:ea typeface="+mn-ea"/>
              </a:rPr>
              <a:t>Flowsheet</a:t>
            </a:r>
            <a:endParaRPr lang="en-US" sz="2000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Clinical abstract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Clinical documents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Encounter display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Order summary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Appointment history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Patient dashboard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Medication summary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Chart search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Data capture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Order entry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Note Writing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Observations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Patient Letters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Document </a:t>
            </a:r>
            <a:r>
              <a:rPr lang="en-US" sz="2000" dirty="0" err="1" smtClean="0">
                <a:ea typeface="+mn-ea"/>
              </a:rPr>
              <a:t>uploader</a:t>
            </a:r>
            <a:endParaRPr lang="en-US" sz="2000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Electronic signature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Problem list management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Allergy Management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Order Sets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Natural Language Processing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Clinical Decision support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Alert display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err="1" smtClean="0">
                <a:ea typeface="+mn-ea"/>
              </a:rPr>
              <a:t>InfoPanel</a:t>
            </a:r>
            <a:endParaRPr lang="en-US" sz="2000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Rule Authoring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Relevance Adjustment Module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FDB Integration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Multi-setting support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Outpatient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Inpatient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Emergency Department</a:t>
            </a:r>
            <a:endParaRPr lang="en-US" sz="2400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Administrative Tools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User management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Remote troubleshooting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Property management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Concept mapping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Disaster aid support</a:t>
            </a:r>
            <a:endParaRPr lang="en-US" sz="2400" dirty="0" smtClean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System integration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McKesson portal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Relay Health portal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Docs4Docs integration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Research</a:t>
            </a:r>
            <a:endParaRPr lang="en-US" sz="2400" dirty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Randomization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Medication adherence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Medication reconciliation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Med profile visualization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err="1" smtClean="0">
                <a:ea typeface="+mn-ea"/>
              </a:rPr>
              <a:t>ResNet</a:t>
            </a:r>
            <a:r>
              <a:rPr lang="en-US" sz="2000" dirty="0" smtClean="0">
                <a:ea typeface="+mn-ea"/>
              </a:rPr>
              <a:t> Recruitment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000" dirty="0" smtClean="0">
                <a:ea typeface="+mn-ea"/>
              </a:rPr>
              <a:t>SMART plug-ins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ea typeface="+mn-ea"/>
                <a:cs typeface="+mn-cs"/>
              </a:rPr>
              <a:t>Certifications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100" dirty="0" smtClean="0">
                <a:ea typeface="+mn-ea"/>
              </a:rPr>
              <a:t>Meaningful Use </a:t>
            </a:r>
            <a:r>
              <a:rPr lang="en-US" sz="2100" dirty="0" err="1" smtClean="0">
                <a:ea typeface="+mn-ea"/>
              </a:rPr>
              <a:t>Inpt</a:t>
            </a:r>
            <a:r>
              <a:rPr lang="en-US" sz="2100" dirty="0" smtClean="0">
                <a:ea typeface="+mn-ea"/>
              </a:rPr>
              <a:t> / </a:t>
            </a:r>
            <a:r>
              <a:rPr lang="en-US" sz="2100" dirty="0" err="1" smtClean="0">
                <a:ea typeface="+mn-ea"/>
              </a:rPr>
              <a:t>Outpt</a:t>
            </a:r>
            <a:endParaRPr lang="en-US" sz="2100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100" dirty="0" smtClean="0">
                <a:ea typeface="+mn-ea"/>
              </a:rPr>
              <a:t>NCPDP e-Prescribing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500" dirty="0" smtClean="0">
                <a:ea typeface="+mn-ea"/>
                <a:cs typeface="+mn-cs"/>
              </a:rPr>
              <a:t>Reporting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sz="2100" dirty="0" smtClean="0">
                <a:ea typeface="+mn-ea"/>
              </a:rPr>
              <a:t>Population search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000" dirty="0">
              <a:ea typeface="+mn-ea"/>
            </a:endParaRPr>
          </a:p>
          <a:p>
            <a:pPr marL="457200" lvl="1" indent="0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0"/>
            <a:ext cx="5919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"/>
            <a:ext cx="91440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315913"/>
            <a:ext cx="8890000" cy="625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315913"/>
            <a:ext cx="8890000" cy="624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328613"/>
            <a:ext cx="8890000" cy="622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323850"/>
            <a:ext cx="8890000" cy="623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323850"/>
            <a:ext cx="8864600" cy="623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215900"/>
            <a:ext cx="831850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38272" r="28911" b="49751"/>
          <a:stretch>
            <a:fillRect/>
          </a:stretch>
        </p:blipFill>
        <p:spPr bwMode="auto">
          <a:xfrm>
            <a:off x="998538" y="5667375"/>
            <a:ext cx="16986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15900"/>
            <a:ext cx="8232775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38272" r="28911" b="49751"/>
          <a:stretch>
            <a:fillRect/>
          </a:stretch>
        </p:blipFill>
        <p:spPr bwMode="auto">
          <a:xfrm>
            <a:off x="936625" y="5667375"/>
            <a:ext cx="17002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41300"/>
            <a:ext cx="8232775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38272" r="28911" b="49751"/>
          <a:stretch>
            <a:fillRect/>
          </a:stretch>
        </p:blipFill>
        <p:spPr bwMode="auto">
          <a:xfrm>
            <a:off x="936625" y="5667375"/>
            <a:ext cx="17002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Major Functions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Order entry</a:t>
            </a:r>
          </a:p>
          <a:p>
            <a:pPr eaLnBrk="1" hangingPunct="1"/>
            <a:r>
              <a:rPr lang="en-US">
                <a:latin typeface="Calibri" charset="0"/>
              </a:rPr>
              <a:t>Documentation / note writing</a:t>
            </a:r>
          </a:p>
          <a:p>
            <a:pPr eaLnBrk="1" hangingPunct="1"/>
            <a:r>
              <a:rPr lang="en-US">
                <a:latin typeface="Calibri" charset="0"/>
              </a:rPr>
              <a:t>Medication / problem / allergy management</a:t>
            </a:r>
          </a:p>
          <a:p>
            <a:pPr eaLnBrk="1" hangingPunct="1"/>
            <a:r>
              <a:rPr lang="en-US">
                <a:latin typeface="Calibri" charset="0"/>
              </a:rPr>
              <a:t>Results viewing</a:t>
            </a:r>
          </a:p>
          <a:p>
            <a:pPr eaLnBrk="1" hangingPunct="1"/>
            <a:r>
              <a:rPr lang="en-US">
                <a:latin typeface="Calibri" charset="0"/>
              </a:rPr>
              <a:t>Research</a:t>
            </a:r>
          </a:p>
          <a:p>
            <a:pPr eaLnBrk="1" hangingPunct="1"/>
            <a:r>
              <a:rPr lang="en-US">
                <a:latin typeface="Calibri" charset="0"/>
              </a:rPr>
              <a:t>Clinical decision support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1300"/>
            <a:ext cx="8207375" cy="636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38272" r="28911" b="49751"/>
          <a:stretch>
            <a:fillRect/>
          </a:stretch>
        </p:blipFill>
        <p:spPr bwMode="auto">
          <a:xfrm>
            <a:off x="936625" y="5667375"/>
            <a:ext cx="17002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57175"/>
            <a:ext cx="8207375" cy="63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5" t="38272" r="28911" b="49751"/>
          <a:stretch>
            <a:fillRect/>
          </a:stretch>
        </p:blipFill>
        <p:spPr bwMode="auto">
          <a:xfrm>
            <a:off x="936625" y="5667375"/>
            <a:ext cx="17002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Recipe Authoring = Customization</a:t>
            </a: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Design your own alerts</a:t>
            </a:r>
          </a:p>
          <a:p>
            <a:pPr eaLnBrk="1" hangingPunct="1"/>
            <a:r>
              <a:rPr lang="en-US">
                <a:latin typeface="Calibri" charset="0"/>
              </a:rPr>
              <a:t>Design your own NLP triggers</a:t>
            </a:r>
          </a:p>
          <a:p>
            <a:pPr eaLnBrk="1" hangingPunct="1"/>
            <a:r>
              <a:rPr lang="en-US">
                <a:latin typeface="Calibri" charset="0"/>
              </a:rPr>
              <a:t>Design your own studies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>
          <a:xfrm>
            <a:off x="536575" y="2244725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hlinkClick r:id="rId3"/>
              </a:rPr>
              <a:t>Gopher</a:t>
            </a:r>
            <a:r>
              <a:rPr lang="en-US">
                <a:latin typeface="Calibri" charset="0"/>
              </a:rPr>
              <a:t> </a:t>
            </a:r>
            <a:r>
              <a:rPr lang="en-US">
                <a:latin typeface="Calibri" charset="0"/>
                <a:hlinkClick r:id="rId4"/>
              </a:rPr>
              <a:t>Demo</a:t>
            </a:r>
            <a:endParaRPr 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5 Advancements in CDS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Dynamic Alerting</a:t>
            </a:r>
          </a:p>
          <a:p>
            <a:pPr eaLnBrk="1" hangingPunct="1"/>
            <a:r>
              <a:rPr lang="en-US">
                <a:latin typeface="Calibri" charset="0"/>
              </a:rPr>
              <a:t>Real-Time Natural Language Processing</a:t>
            </a:r>
          </a:p>
          <a:p>
            <a:pPr eaLnBrk="1" hangingPunct="1"/>
            <a:r>
              <a:rPr lang="en-US">
                <a:latin typeface="Calibri" charset="0"/>
              </a:rPr>
              <a:t>Chart Search</a:t>
            </a:r>
          </a:p>
          <a:p>
            <a:pPr eaLnBrk="1" hangingPunct="1"/>
            <a:r>
              <a:rPr lang="en-US">
                <a:latin typeface="Calibri" charset="0"/>
              </a:rPr>
              <a:t>InfoPanel</a:t>
            </a:r>
          </a:p>
          <a:p>
            <a:pPr eaLnBrk="1" hangingPunct="1"/>
            <a:r>
              <a:rPr lang="en-US">
                <a:latin typeface="Calibri" charset="0"/>
              </a:rPr>
              <a:t>Recipe Authoring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49" name="Group 18"/>
          <p:cNvGrpSpPr>
            <a:grpSpLocks/>
          </p:cNvGrpSpPr>
          <p:nvPr/>
        </p:nvGrpSpPr>
        <p:grpSpPr bwMode="auto">
          <a:xfrm>
            <a:off x="2209800" y="1223963"/>
            <a:ext cx="4495800" cy="1658937"/>
            <a:chOff x="4114800" y="1752600"/>
            <a:chExt cx="4953000" cy="1828800"/>
          </a:xfrm>
        </p:grpSpPr>
        <p:sp>
          <p:nvSpPr>
            <p:cNvPr id="11" name="Rectangle 10"/>
            <p:cNvSpPr/>
            <p:nvPr/>
          </p:nvSpPr>
          <p:spPr>
            <a:xfrm>
              <a:off x="4114800" y="1752600"/>
              <a:ext cx="4953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6" name="Group 12"/>
            <p:cNvGrpSpPr/>
            <p:nvPr/>
          </p:nvGrpSpPr>
          <p:grpSpPr>
            <a:xfrm>
              <a:off x="4226786" y="1869876"/>
              <a:ext cx="4841014" cy="1593138"/>
              <a:chOff x="4231229" y="1869876"/>
              <a:chExt cx="4841014" cy="1593138"/>
            </a:xfrm>
            <a:solidFill>
              <a:schemeClr val="bg1"/>
            </a:solidFill>
          </p:grpSpPr>
          <p:pic>
            <p:nvPicPr>
              <p:cNvPr id="14" name="Picture 13" descr="1984 Gopher Article Footer.png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4231229" y="2691099"/>
                <a:ext cx="4841014" cy="77191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5" name="Picture 14" descr="1984 Gopher Article Author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5637219" y="2500523"/>
                <a:ext cx="2029035" cy="297739"/>
              </a:xfrm>
              <a:prstGeom prst="rect">
                <a:avLst/>
              </a:prstGeom>
              <a:grpFill/>
            </p:spPr>
          </p:pic>
          <p:pic>
            <p:nvPicPr>
              <p:cNvPr id="16" name="Picture 15" descr="1984 Gopher Article Title.pn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4275339" y="1869876"/>
                <a:ext cx="4752795" cy="749861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04450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b="9116"/>
          <a:stretch>
            <a:fillRect/>
          </a:stretch>
        </p:blipFill>
        <p:spPr bwMode="auto">
          <a:xfrm>
            <a:off x="2281238" y="3556000"/>
            <a:ext cx="4652962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Acknowledgements</a:t>
            </a:r>
          </a:p>
        </p:txBody>
      </p:sp>
      <p:sp>
        <p:nvSpPr>
          <p:cNvPr id="105474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3188"/>
            <a:ext cx="4038600" cy="4525962"/>
          </a:xfrm>
        </p:spPr>
        <p:txBody>
          <a:bodyPr/>
          <a:lstStyle/>
          <a:p>
            <a:pPr eaLnBrk="1" hangingPunct="1"/>
            <a:r>
              <a:rPr lang="en-US" sz="1600">
                <a:latin typeface="Calibri" charset="0"/>
              </a:rPr>
              <a:t>Chris Beesley</a:t>
            </a:r>
          </a:p>
          <a:p>
            <a:pPr eaLnBrk="1" hangingPunct="1"/>
            <a:r>
              <a:rPr lang="en-US" sz="1600">
                <a:latin typeface="Calibri" charset="0"/>
              </a:rPr>
              <a:t>Chris Bonham</a:t>
            </a:r>
          </a:p>
          <a:p>
            <a:pPr eaLnBrk="1" hangingPunct="1"/>
            <a:r>
              <a:rPr lang="en-US" sz="1600">
                <a:latin typeface="Calibri" charset="0"/>
              </a:rPr>
              <a:t>Mike Brehm</a:t>
            </a:r>
          </a:p>
          <a:p>
            <a:pPr eaLnBrk="1" hangingPunct="1"/>
            <a:r>
              <a:rPr lang="en-US" sz="1600">
                <a:latin typeface="Calibri" charset="0"/>
              </a:rPr>
              <a:t>Jason Cadwallader</a:t>
            </a:r>
          </a:p>
          <a:p>
            <a:pPr eaLnBrk="1" hangingPunct="1"/>
            <a:r>
              <a:rPr lang="en-US" sz="1600">
                <a:latin typeface="Calibri" charset="0"/>
              </a:rPr>
              <a:t>Joshua Castagno </a:t>
            </a:r>
          </a:p>
          <a:p>
            <a:pPr eaLnBrk="1" hangingPunct="1"/>
            <a:r>
              <a:rPr lang="en-US" sz="1600">
                <a:latin typeface="Calibri" charset="0"/>
              </a:rPr>
              <a:t>Vidhya Chari</a:t>
            </a:r>
          </a:p>
          <a:p>
            <a:pPr eaLnBrk="1" hangingPunct="1"/>
            <a:r>
              <a:rPr lang="en-US" sz="1600">
                <a:latin typeface="Calibri" charset="0"/>
              </a:rPr>
              <a:t>Parishkar Chauhan </a:t>
            </a:r>
          </a:p>
          <a:p>
            <a:pPr eaLnBrk="1" hangingPunct="1"/>
            <a:r>
              <a:rPr lang="en-US" sz="1600">
                <a:latin typeface="Calibri" charset="0"/>
              </a:rPr>
              <a:t>Ling Cheng</a:t>
            </a:r>
          </a:p>
          <a:p>
            <a:pPr eaLnBrk="1" hangingPunct="1"/>
            <a:r>
              <a:rPr lang="en-US" sz="1600">
                <a:latin typeface="Calibri" charset="0"/>
              </a:rPr>
              <a:t>Sireesha Chilukuri </a:t>
            </a:r>
          </a:p>
          <a:p>
            <a:pPr eaLnBrk="1" hangingPunct="1"/>
            <a:r>
              <a:rPr lang="en-US" sz="1600">
                <a:latin typeface="Calibri" charset="0"/>
              </a:rPr>
              <a:t>Cyril Colvard</a:t>
            </a:r>
          </a:p>
          <a:p>
            <a:pPr eaLnBrk="1" hangingPunct="1"/>
            <a:r>
              <a:rPr lang="en-US" sz="1600">
                <a:latin typeface="Calibri" charset="0"/>
              </a:rPr>
              <a:t>Jonathan Cummins </a:t>
            </a:r>
          </a:p>
          <a:p>
            <a:pPr eaLnBrk="1" hangingPunct="1"/>
            <a:r>
              <a:rPr lang="en-US" sz="1600">
                <a:latin typeface="Calibri" charset="0"/>
              </a:rPr>
              <a:t>Alex Franken </a:t>
            </a:r>
          </a:p>
          <a:p>
            <a:pPr eaLnBrk="1" hangingPunct="1"/>
            <a:r>
              <a:rPr lang="en-US" sz="1600">
                <a:latin typeface="Calibri" charset="0"/>
              </a:rPr>
              <a:t>Cindi Hart </a:t>
            </a:r>
          </a:p>
          <a:p>
            <a:pPr eaLnBrk="1" hangingPunct="1"/>
            <a:r>
              <a:rPr lang="en-US" sz="1600">
                <a:latin typeface="Calibri" charset="0"/>
              </a:rPr>
              <a:t>Charity Hilton </a:t>
            </a:r>
          </a:p>
          <a:p>
            <a:pPr eaLnBrk="1" hangingPunct="1"/>
            <a:r>
              <a:rPr lang="en-US" sz="1600">
                <a:latin typeface="Calibri" charset="0"/>
              </a:rPr>
              <a:t>Joshua Jones </a:t>
            </a:r>
          </a:p>
          <a:p>
            <a:pPr eaLnBrk="1" hangingPunct="1"/>
            <a:r>
              <a:rPr lang="en-US" sz="1600">
                <a:latin typeface="Calibri" charset="0"/>
              </a:rPr>
              <a:t>Warren Killian </a:t>
            </a:r>
          </a:p>
          <a:p>
            <a:pPr eaLnBrk="1" hangingPunct="1"/>
            <a:r>
              <a:rPr lang="en-US" sz="1600">
                <a:latin typeface="Calibri" charset="0"/>
              </a:rPr>
              <a:t>Jeremy Leventhal</a:t>
            </a:r>
          </a:p>
        </p:txBody>
      </p:sp>
      <p:sp>
        <p:nvSpPr>
          <p:cNvPr id="105475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373188"/>
            <a:ext cx="4038600" cy="4525962"/>
          </a:xfrm>
        </p:spPr>
        <p:txBody>
          <a:bodyPr/>
          <a:lstStyle/>
          <a:p>
            <a:pPr eaLnBrk="1" hangingPunct="1"/>
            <a:r>
              <a:rPr lang="en-US" sz="1600">
                <a:latin typeface="Calibri" charset="0"/>
              </a:rPr>
              <a:t>Allen Logan </a:t>
            </a:r>
          </a:p>
          <a:p>
            <a:pPr eaLnBrk="1" hangingPunct="1"/>
            <a:r>
              <a:rPr lang="en-US" sz="1600">
                <a:latin typeface="Calibri" charset="0"/>
              </a:rPr>
              <a:t>Ernesto Maldonado </a:t>
            </a:r>
          </a:p>
          <a:p>
            <a:pPr eaLnBrk="1" hangingPunct="1"/>
            <a:r>
              <a:rPr lang="en-US" sz="1600">
                <a:latin typeface="Calibri" charset="0"/>
              </a:rPr>
              <a:t>Burke Mamlin</a:t>
            </a:r>
          </a:p>
          <a:p>
            <a:pPr eaLnBrk="1" hangingPunct="1"/>
            <a:r>
              <a:rPr lang="en-US" sz="1600">
                <a:latin typeface="Calibri" charset="0"/>
              </a:rPr>
              <a:t>Andrew Martin </a:t>
            </a:r>
          </a:p>
          <a:p>
            <a:pPr eaLnBrk="1" hangingPunct="1"/>
            <a:r>
              <a:rPr lang="en-US" sz="1600">
                <a:latin typeface="Calibri" charset="0"/>
              </a:rPr>
              <a:t>Doug Martin</a:t>
            </a:r>
          </a:p>
          <a:p>
            <a:pPr eaLnBrk="1" hangingPunct="1"/>
            <a:r>
              <a:rPr lang="en-US" sz="1600">
                <a:latin typeface="Calibri" charset="0"/>
              </a:rPr>
              <a:t>Jim Meeks-Johnson </a:t>
            </a:r>
          </a:p>
          <a:p>
            <a:pPr eaLnBrk="1" hangingPunct="1"/>
            <a:r>
              <a:rPr lang="en-US" sz="1600">
                <a:latin typeface="Calibri" charset="0"/>
              </a:rPr>
              <a:t>Pat Milligan </a:t>
            </a:r>
          </a:p>
          <a:p>
            <a:pPr eaLnBrk="1" hangingPunct="1"/>
            <a:r>
              <a:rPr lang="en-US" sz="1600">
                <a:latin typeface="Calibri" charset="0"/>
              </a:rPr>
              <a:t>Justin Morea</a:t>
            </a:r>
          </a:p>
          <a:p>
            <a:pPr eaLnBrk="1" hangingPunct="1"/>
            <a:r>
              <a:rPr lang="en-US" sz="1600">
                <a:latin typeface="Calibri" charset="0"/>
              </a:rPr>
              <a:t>Chris Power</a:t>
            </a:r>
          </a:p>
          <a:p>
            <a:pPr eaLnBrk="1" hangingPunct="1"/>
            <a:r>
              <a:rPr lang="en-US" sz="1600">
                <a:latin typeface="Calibri" charset="0"/>
              </a:rPr>
              <a:t>Linas Simonaitis</a:t>
            </a:r>
          </a:p>
          <a:p>
            <a:pPr eaLnBrk="1" hangingPunct="1"/>
            <a:r>
              <a:rPr lang="en-US" sz="1600">
                <a:latin typeface="Calibri" charset="0"/>
              </a:rPr>
              <a:t>Kenneth Spry</a:t>
            </a:r>
          </a:p>
          <a:p>
            <a:pPr eaLnBrk="1" hangingPunct="1"/>
            <a:r>
              <a:rPr lang="en-US" sz="1600">
                <a:latin typeface="Calibri" charset="0"/>
              </a:rPr>
              <a:t>Jeff Stroup</a:t>
            </a:r>
          </a:p>
          <a:p>
            <a:pPr eaLnBrk="1" hangingPunct="1"/>
            <a:r>
              <a:rPr lang="en-US" sz="1600">
                <a:latin typeface="Calibri" charset="0"/>
              </a:rPr>
              <a:t>Blaine Takesue</a:t>
            </a:r>
          </a:p>
          <a:p>
            <a:pPr eaLnBrk="1" hangingPunct="1"/>
            <a:r>
              <a:rPr lang="en-US" sz="1600">
                <a:latin typeface="Calibri" charset="0"/>
              </a:rPr>
              <a:t>David Taylor </a:t>
            </a:r>
          </a:p>
          <a:p>
            <a:pPr eaLnBrk="1" hangingPunct="1"/>
            <a:r>
              <a:rPr lang="en-US" sz="1600">
                <a:latin typeface="Calibri" charset="0"/>
              </a:rPr>
              <a:t>Jeff Warvel </a:t>
            </a:r>
          </a:p>
          <a:p>
            <a:pPr eaLnBrk="1" hangingPunct="1"/>
            <a:r>
              <a:rPr lang="en-US" sz="1600">
                <a:latin typeface="Calibri" charset="0"/>
              </a:rPr>
              <a:t>Jennifer Weatherspoon </a:t>
            </a:r>
          </a:p>
          <a:p>
            <a:pPr eaLnBrk="1" hangingPunct="1"/>
            <a:r>
              <a:rPr lang="en-US" sz="1600">
                <a:latin typeface="Calibri" charset="0"/>
              </a:rPr>
              <a:t>Chen Wen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4350"/>
            <a:ext cx="8229600" cy="1143000"/>
          </a:xfrm>
        </p:spPr>
        <p:txBody>
          <a:bodyPr/>
          <a:lstStyle/>
          <a:p>
            <a:pPr eaLnBrk="1" hangingPunct="1"/>
            <a:r>
              <a:rPr lang="en-US" b="1">
                <a:latin typeface="Calibri" charset="0"/>
              </a:rPr>
              <a:t>Questions?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743200" y="5634038"/>
            <a:ext cx="3717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000"/>
              <a:t>jduke@regenstrief.org</a:t>
            </a:r>
          </a:p>
        </p:txBody>
      </p:sp>
      <p:pic>
        <p:nvPicPr>
          <p:cNvPr id="10649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844675"/>
            <a:ext cx="3373438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Major Functions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Order entry</a:t>
            </a:r>
          </a:p>
          <a:p>
            <a:pPr eaLnBrk="1" hangingPunct="1"/>
            <a:r>
              <a:rPr lang="en-US">
                <a:latin typeface="Calibri" charset="0"/>
              </a:rPr>
              <a:t>Documentation / note writing</a:t>
            </a:r>
          </a:p>
          <a:p>
            <a:pPr eaLnBrk="1" hangingPunct="1"/>
            <a:r>
              <a:rPr lang="en-US">
                <a:latin typeface="Calibri" charset="0"/>
              </a:rPr>
              <a:t>Medication / problem / allergy management</a:t>
            </a:r>
          </a:p>
          <a:p>
            <a:pPr eaLnBrk="1" hangingPunct="1"/>
            <a:r>
              <a:rPr lang="en-US">
                <a:latin typeface="Calibri" charset="0"/>
              </a:rPr>
              <a:t>Results viewing</a:t>
            </a:r>
          </a:p>
          <a:p>
            <a:pPr eaLnBrk="1" hangingPunct="1"/>
            <a:r>
              <a:rPr lang="en-US">
                <a:latin typeface="Calibri" charset="0"/>
              </a:rPr>
              <a:t>Research</a:t>
            </a:r>
          </a:p>
          <a:p>
            <a:pPr eaLnBrk="1" hangingPunct="1"/>
            <a:r>
              <a:rPr lang="en-US" b="1">
                <a:latin typeface="Calibri" charset="0"/>
              </a:rPr>
              <a:t>Clinical decision support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Started with a Blank Slate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831" t="13017" r="14313" b="7953"/>
          <a:stretch/>
        </p:blipFill>
        <p:spPr>
          <a:xfrm>
            <a:off x="2211388" y="1817688"/>
            <a:ext cx="4716462" cy="3679825"/>
          </a:xfrm>
          <a:prstGeom prst="rect">
            <a:avLst/>
          </a:prstGeom>
          <a:effectLst>
            <a:outerShdw blurRad="635000" dist="1905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20291</TotalTime>
  <Words>1485</Words>
  <Application>Microsoft Macintosh PowerPoint</Application>
  <PresentationFormat>On-screen Show (4:3)</PresentationFormat>
  <Paragraphs>385</Paragraphs>
  <Slides>77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Calibri</vt:lpstr>
      <vt:lpstr>ＭＳ Ｐゴシック</vt:lpstr>
      <vt:lpstr>Arial</vt:lpstr>
      <vt:lpstr>Wingdings</vt:lpstr>
      <vt:lpstr>Office Theme</vt:lpstr>
      <vt:lpstr>Regenstrief Institute’s  Next-Generation Clinical Decision Support System</vt:lpstr>
      <vt:lpstr>PowerPoint Presentation</vt:lpstr>
      <vt:lpstr>PowerPoint Presentation</vt:lpstr>
      <vt:lpstr>PowerPoint Presentation</vt:lpstr>
      <vt:lpstr>Developing the new Gopher</vt:lpstr>
      <vt:lpstr>What’s in the new Gopher?</vt:lpstr>
      <vt:lpstr>Major Functions</vt:lpstr>
      <vt:lpstr>Major Functions</vt:lpstr>
      <vt:lpstr>Started with a Blank Slate</vt:lpstr>
      <vt:lpstr>Guiding Principles</vt:lpstr>
      <vt:lpstr>Usability Goals</vt:lpstr>
      <vt:lpstr>PowerPoint Presentation</vt:lpstr>
      <vt:lpstr>Architecture</vt:lpstr>
      <vt:lpstr>CDS Advancements in Gopher</vt:lpstr>
      <vt:lpstr>Advancement #1: Alerting</vt:lpstr>
      <vt:lpstr>Dynamic Alerts</vt:lpstr>
      <vt:lpstr>Alerting Zones</vt:lpstr>
      <vt:lpstr>Relevance Adjustment Module</vt:lpstr>
      <vt:lpstr>PowerPoint Presentation</vt:lpstr>
      <vt:lpstr>PowerPoint Presentation</vt:lpstr>
      <vt:lpstr>PowerPoint Presentation</vt:lpstr>
      <vt:lpstr>PowerPoint Presentation</vt:lpstr>
      <vt:lpstr>Relevance Adjustment Module</vt:lpstr>
      <vt:lpstr>PowerPoint Presentation</vt:lpstr>
      <vt:lpstr>G3 is a Learning System</vt:lpstr>
      <vt:lpstr>Alerts That Learn</vt:lpstr>
      <vt:lpstr>Alerts That Learn</vt:lpstr>
      <vt:lpstr>Alert Aggregation</vt:lpstr>
      <vt:lpstr>PowerPoint Presentation</vt:lpstr>
      <vt:lpstr>PowerPoint Presentation</vt:lpstr>
      <vt:lpstr>PowerPoint Presentation</vt:lpstr>
      <vt:lpstr>Multimedia Alerts</vt:lpstr>
      <vt:lpstr>Advancement #2:  Natural Language Processing</vt:lpstr>
      <vt:lpstr>Order Detection</vt:lpstr>
      <vt:lpstr>Study Reminders</vt:lpstr>
      <vt:lpstr>Natural Language Processing</vt:lpstr>
      <vt:lpstr>Advancement #3: Chart Search</vt:lpstr>
      <vt:lpstr>Chart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Advancement #4: InfoPanel</vt:lpstr>
      <vt:lpstr>Non-interruptive Alerts</vt:lpstr>
      <vt:lpstr>Adverse Drug Event  Early Warning System</vt:lpstr>
      <vt:lpstr>Adherence Information</vt:lpstr>
      <vt:lpstr>Research Study Eligibility</vt:lpstr>
      <vt:lpstr>Situational Awareness of Chart Access</vt:lpstr>
      <vt:lpstr>Situational Awareness of Chart Access</vt:lpstr>
      <vt:lpstr>Situational Awareness of Chart Access</vt:lpstr>
      <vt:lpstr>Situational Awareness of Chart Access</vt:lpstr>
      <vt:lpstr>Instant Messaging</vt:lpstr>
      <vt:lpstr>Advancement #5: Recipe Authoring </vt:lpstr>
      <vt:lpstr>PowerPoint Presentation</vt:lpstr>
      <vt:lpstr>Advancement #5: Recipe Authoring </vt:lpstr>
      <vt:lpstr>PowerPoint Presentation</vt:lpstr>
      <vt:lpstr>Great Artists Steal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Recipe Authoring = Customization</vt:lpstr>
      <vt:lpstr>Gopher Demo</vt:lpstr>
      <vt:lpstr>5 Advancements in CDS</vt:lpstr>
      <vt:lpstr>PowerPoint Presentation</vt:lpstr>
      <vt:lpstr>Acknowledgements</vt:lpstr>
      <vt:lpstr>Questions?</vt:lpstr>
    </vt:vector>
  </TitlesOfParts>
  <Company>Regenstrief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Advancing Clinical Decision Support with the G3 Order Entry System</dc:title>
  <dc:creator>Jon Duke</dc:creator>
  <cp:lastModifiedBy>Doug Martin</cp:lastModifiedBy>
  <cp:revision>294</cp:revision>
  <dcterms:created xsi:type="dcterms:W3CDTF">2012-10-15T21:49:57Z</dcterms:created>
  <dcterms:modified xsi:type="dcterms:W3CDTF">2014-11-04T20:35:58Z</dcterms:modified>
</cp:coreProperties>
</file>